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68" r:id="rId5"/>
    <p:sldId id="260" r:id="rId6"/>
    <p:sldId id="261" r:id="rId7"/>
    <p:sldId id="262" r:id="rId8"/>
    <p:sldId id="263" r:id="rId9"/>
    <p:sldId id="264" r:id="rId10"/>
    <p:sldId id="265" r:id="rId11"/>
    <p:sldId id="266" r:id="rId12"/>
    <p:sldId id="267" r:id="rId13"/>
    <p:sldId id="269" r:id="rId14"/>
    <p:sldId id="270" r:id="rId15"/>
    <p:sldId id="271" r:id="rId16"/>
    <p:sldId id="273"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AAD034A-DF01-2247-A2A9-2EA17CDDB5CB}">
          <p14:sldIdLst>
            <p14:sldId id="256"/>
            <p14:sldId id="257"/>
            <p14:sldId id="258"/>
            <p14:sldId id="268"/>
            <p14:sldId id="260"/>
            <p14:sldId id="261"/>
            <p14:sldId id="262"/>
            <p14:sldId id="263"/>
            <p14:sldId id="264"/>
            <p14:sldId id="265"/>
            <p14:sldId id="266"/>
            <p14:sldId id="267"/>
            <p14:sldId id="269"/>
            <p14:sldId id="270"/>
            <p14:sldId id="271"/>
            <p14:sldId id="273"/>
            <p14:sldId id="272"/>
            <p14:sldId id="274"/>
            <p14:sldId id="275"/>
            <p14:sldId id="276"/>
            <p14:sldId id="277"/>
            <p14:sldId id="278"/>
            <p14:sldId id="279"/>
            <p14:sldId id="280"/>
            <p14:sldId id="281"/>
            <p14:sldId id="282"/>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Stile medio 1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48"/>
    <p:restoredTop sz="94603"/>
  </p:normalViewPr>
  <p:slideViewPr>
    <p:cSldViewPr snapToGrid="0" snapToObjects="1">
      <p:cViewPr varScale="1">
        <p:scale>
          <a:sx n="89" d="100"/>
          <a:sy n="89" d="100"/>
        </p:scale>
        <p:origin x="200" y="4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CEBA7C-6792-9F45-BB7B-38718D6F0894}" type="datetimeFigureOut">
              <a:rPr lang="it-IT" smtClean="0"/>
              <a:t>04/10/24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BCF86-5333-B14A-BFAA-3AD7F457B916}" type="slidenum">
              <a:rPr lang="it-IT" smtClean="0"/>
              <a:t>‹N›</a:t>
            </a:fld>
            <a:endParaRPr lang="it-IT"/>
          </a:p>
        </p:txBody>
      </p:sp>
    </p:spTree>
    <p:extLst>
      <p:ext uri="{BB962C8B-B14F-4D97-AF65-F5344CB8AC3E}">
        <p14:creationId xmlns:p14="http://schemas.microsoft.com/office/powerpoint/2010/main" val="390517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E5BCF86-5333-B14A-BFAA-3AD7F457B916}" type="slidenum">
              <a:rPr lang="it-IT" smtClean="0"/>
              <a:t>2</a:t>
            </a:fld>
            <a:endParaRPr lang="it-IT"/>
          </a:p>
        </p:txBody>
      </p:sp>
    </p:spTree>
    <p:extLst>
      <p:ext uri="{BB962C8B-B14F-4D97-AF65-F5344CB8AC3E}">
        <p14:creationId xmlns:p14="http://schemas.microsoft.com/office/powerpoint/2010/main" val="3367904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76C661-D816-5834-59E5-14D7FEEFBAF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8ABF238-3C0B-847A-63A4-24D908791B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67AB89A-738F-31AF-D557-4CE60AB5F9FC}"/>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5" name="Segnaposto piè di pagina 4">
            <a:extLst>
              <a:ext uri="{FF2B5EF4-FFF2-40B4-BE49-F238E27FC236}">
                <a16:creationId xmlns:a16="http://schemas.microsoft.com/office/drawing/2014/main" id="{72EAD92B-2328-A64E-02A4-9C751F21D8A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63AB860-FC5A-8BCE-F26A-7F9AE1264DA5}"/>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65121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E0216D-7CF8-C628-820C-0227ADB6FF1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F5E95AE-41A1-E3B6-EF60-8577FD03B8D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75ADABA-2B63-8F26-981B-4AFCB380A345}"/>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5" name="Segnaposto piè di pagina 4">
            <a:extLst>
              <a:ext uri="{FF2B5EF4-FFF2-40B4-BE49-F238E27FC236}">
                <a16:creationId xmlns:a16="http://schemas.microsoft.com/office/drawing/2014/main" id="{36C9FD74-27B5-F33D-378C-87593A36B3E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1FE52AF-8456-3829-19FB-98B6E2B1B7FD}"/>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3558914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E62B056-10A9-158E-DE7B-5FF7E972686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8AB6830-63F3-1339-C477-2881D2FFA87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C3173DE-4C25-0732-0928-AEAB2EB32E01}"/>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5" name="Segnaposto piè di pagina 4">
            <a:extLst>
              <a:ext uri="{FF2B5EF4-FFF2-40B4-BE49-F238E27FC236}">
                <a16:creationId xmlns:a16="http://schemas.microsoft.com/office/drawing/2014/main" id="{F9853EAD-FB76-FC13-06E9-5F5BA81EEE0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B46C68-DD1E-D30F-57D2-7AFC252F3AFF}"/>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2519791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F0F365-6F38-6981-ADB5-7B33BD30770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6F9D6D7-667A-BDE1-2D25-DB4D88458AF2}"/>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2269C22-816B-B000-3283-9297B5F77BDB}"/>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5" name="Segnaposto piè di pagina 4">
            <a:extLst>
              <a:ext uri="{FF2B5EF4-FFF2-40B4-BE49-F238E27FC236}">
                <a16:creationId xmlns:a16="http://schemas.microsoft.com/office/drawing/2014/main" id="{37C0A933-9916-985E-BBBF-677791FEFCE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955A60D-161D-8578-1E25-3491D0B1462E}"/>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4019062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66DEB2-E740-38C4-8C78-15020CB83A8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E8DA549-3BB1-0A45-AA23-8A64522E50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76B9014-FA95-663F-A937-64089383D68F}"/>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5" name="Segnaposto piè di pagina 4">
            <a:extLst>
              <a:ext uri="{FF2B5EF4-FFF2-40B4-BE49-F238E27FC236}">
                <a16:creationId xmlns:a16="http://schemas.microsoft.com/office/drawing/2014/main" id="{92148766-9D2A-F4D9-6D36-8163E21185A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DA23EE1-1457-38C0-31EA-4EBAD727A026}"/>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3458681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047C15-9B19-FC6B-B98B-1D1514B2E7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5E8A1B3-74F1-8870-E642-F8A71CC6468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697CFE7-8BD8-FCB2-89DE-50392550DF7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BB8E12E-EACE-AFCD-07FC-B9D803F4C21C}"/>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6" name="Segnaposto piè di pagina 5">
            <a:extLst>
              <a:ext uri="{FF2B5EF4-FFF2-40B4-BE49-F238E27FC236}">
                <a16:creationId xmlns:a16="http://schemas.microsoft.com/office/drawing/2014/main" id="{8D857295-754B-69F3-8F8B-1C13B1800FB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9D15F26-944B-DF6B-DB46-F7F8A83B1E49}"/>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2230009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F87BEE-CB17-79CE-9DA5-A0BD96B8302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DD6CBE5-A40A-4608-5199-11BE5EA97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8BB1E65-4736-7925-2019-A1D15B767E9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B787A0E-4D72-7EBD-4492-0FCAAE4F6F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97C0246-9A5A-00D4-3290-747CEFF5F03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A115C87-19D1-15B3-D036-826B6317E4B2}"/>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8" name="Segnaposto piè di pagina 7">
            <a:extLst>
              <a:ext uri="{FF2B5EF4-FFF2-40B4-BE49-F238E27FC236}">
                <a16:creationId xmlns:a16="http://schemas.microsoft.com/office/drawing/2014/main" id="{91BA80D4-56C8-5DFA-9681-806F3595F86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26579C8-A62D-162B-FC23-4D9DD6D39A1D}"/>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3695717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77BDB-0EDB-4065-8748-23135D30D1A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4C37EC1-6576-5A91-2575-1ED5F53926B0}"/>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4" name="Segnaposto piè di pagina 3">
            <a:extLst>
              <a:ext uri="{FF2B5EF4-FFF2-40B4-BE49-F238E27FC236}">
                <a16:creationId xmlns:a16="http://schemas.microsoft.com/office/drawing/2014/main" id="{82188C50-EAB5-450C-627C-02F7A4B0D14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BA4C3B7-9FEE-F5CD-99F4-BD21B1A9C697}"/>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1231310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B41FA0D-3476-04F9-5BAF-EBC2C621BB12}"/>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3" name="Segnaposto piè di pagina 2">
            <a:extLst>
              <a:ext uri="{FF2B5EF4-FFF2-40B4-BE49-F238E27FC236}">
                <a16:creationId xmlns:a16="http://schemas.microsoft.com/office/drawing/2014/main" id="{2121C232-DF47-BCF7-71DD-98AC988C9590}"/>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FB45867-91B4-8FC4-7B4F-FD89EE23C969}"/>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898508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59CFD-B697-1B73-9A3B-65B569578E7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D8B18B-B3A0-B7E5-96F2-F82CC940F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BC8DEA3-184F-FF1D-41B4-C59D8B254C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2E33661-3F50-2089-DC80-821D73E82511}"/>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6" name="Segnaposto piè di pagina 5">
            <a:extLst>
              <a:ext uri="{FF2B5EF4-FFF2-40B4-BE49-F238E27FC236}">
                <a16:creationId xmlns:a16="http://schemas.microsoft.com/office/drawing/2014/main" id="{F9F0FB08-D4FA-16CD-FC3D-05886FD60AC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36E82DB-27AB-D50A-D21C-DBD701CDFDA8}"/>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4280094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BB6EBD-848A-7512-B69A-854B7A58191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9E09457-BC1E-F23A-C36A-7DC27B987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01AA83A1-1EC6-13CC-489A-C857EED7C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4E0B0B8-E7B4-8507-4558-787540DA1222}"/>
              </a:ext>
            </a:extLst>
          </p:cNvPr>
          <p:cNvSpPr>
            <a:spLocks noGrp="1"/>
          </p:cNvSpPr>
          <p:nvPr>
            <p:ph type="dt" sz="half" idx="10"/>
          </p:nvPr>
        </p:nvSpPr>
        <p:spPr/>
        <p:txBody>
          <a:bodyPr/>
          <a:lstStyle/>
          <a:p>
            <a:fld id="{BA07D9C0-1278-4148-A60A-734C07367E04}" type="datetimeFigureOut">
              <a:rPr lang="it-IT" smtClean="0"/>
              <a:t>04/10/24</a:t>
            </a:fld>
            <a:endParaRPr lang="it-IT"/>
          </a:p>
        </p:txBody>
      </p:sp>
      <p:sp>
        <p:nvSpPr>
          <p:cNvPr id="6" name="Segnaposto piè di pagina 5">
            <a:extLst>
              <a:ext uri="{FF2B5EF4-FFF2-40B4-BE49-F238E27FC236}">
                <a16:creationId xmlns:a16="http://schemas.microsoft.com/office/drawing/2014/main" id="{92B839BE-60E1-FEB0-1CBD-7C107A8643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E413E5D-73D5-D5CB-2FA6-A1B280149061}"/>
              </a:ext>
            </a:extLst>
          </p:cNvPr>
          <p:cNvSpPr>
            <a:spLocks noGrp="1"/>
          </p:cNvSpPr>
          <p:nvPr>
            <p:ph type="sldNum" sz="quarter" idx="12"/>
          </p:nvPr>
        </p:nvSpPr>
        <p:spPr/>
        <p:txBody>
          <a:bodyPr/>
          <a:lstStyle/>
          <a:p>
            <a:fld id="{26F6A8F7-5C26-884B-BC0D-A284E3681A56}" type="slidenum">
              <a:rPr lang="it-IT" smtClean="0"/>
              <a:t>‹N›</a:t>
            </a:fld>
            <a:endParaRPr lang="it-IT"/>
          </a:p>
        </p:txBody>
      </p:sp>
    </p:spTree>
    <p:extLst>
      <p:ext uri="{BB962C8B-B14F-4D97-AF65-F5344CB8AC3E}">
        <p14:creationId xmlns:p14="http://schemas.microsoft.com/office/powerpoint/2010/main" val="199604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1817F16-B37A-E8E8-D8F8-6ADBDA7A8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69126DD-3014-C281-327A-EE7D9197E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5054996-410B-9DFD-769F-0FD7D32A2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07D9C0-1278-4148-A60A-734C07367E04}" type="datetimeFigureOut">
              <a:rPr lang="it-IT" smtClean="0"/>
              <a:t>04/10/24</a:t>
            </a:fld>
            <a:endParaRPr lang="it-IT"/>
          </a:p>
        </p:txBody>
      </p:sp>
      <p:sp>
        <p:nvSpPr>
          <p:cNvPr id="5" name="Segnaposto piè di pagina 4">
            <a:extLst>
              <a:ext uri="{FF2B5EF4-FFF2-40B4-BE49-F238E27FC236}">
                <a16:creationId xmlns:a16="http://schemas.microsoft.com/office/drawing/2014/main" id="{E55A5FBB-84A1-C4BF-2AE7-8861DCE703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790ED48-1F25-C7E3-1746-90146D9A5F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F6A8F7-5C26-884B-BC0D-A284E3681A56}" type="slidenum">
              <a:rPr lang="it-IT" smtClean="0"/>
              <a:t>‹N›</a:t>
            </a:fld>
            <a:endParaRPr lang="it-IT"/>
          </a:p>
        </p:txBody>
      </p:sp>
    </p:spTree>
    <p:extLst>
      <p:ext uri="{BB962C8B-B14F-4D97-AF65-F5344CB8AC3E}">
        <p14:creationId xmlns:p14="http://schemas.microsoft.com/office/powerpoint/2010/main" val="2882333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automobileitalia/25728745144"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evagas.com/Modify-any-Java-class-field-using-reflection"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verde, piatto, verdura&#10;&#10;Descrizione generata automaticamente">
            <a:extLst>
              <a:ext uri="{FF2B5EF4-FFF2-40B4-BE49-F238E27FC236}">
                <a16:creationId xmlns:a16="http://schemas.microsoft.com/office/drawing/2014/main" id="{CA205ABA-A753-642C-A84F-45CF65D9034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938" r="5938"/>
          <a:stretch/>
        </p:blipFill>
        <p:spPr>
          <a:xfrm>
            <a:off x="3126699" y="10"/>
            <a:ext cx="9669642" cy="6857990"/>
          </a:xfrm>
          <a:prstGeom prst="rect">
            <a:avLst/>
          </a:prstGeom>
        </p:spPr>
      </p:pic>
      <p:sp>
        <p:nvSpPr>
          <p:cNvPr id="60" name="Rectangle 5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D4B6F609-9B49-79FA-E794-E57946DBF103}"/>
              </a:ext>
            </a:extLst>
          </p:cNvPr>
          <p:cNvSpPr>
            <a:spLocks noGrp="1"/>
          </p:cNvSpPr>
          <p:nvPr>
            <p:ph type="ctrTitle"/>
          </p:nvPr>
        </p:nvSpPr>
        <p:spPr>
          <a:xfrm>
            <a:off x="535664" y="2109617"/>
            <a:ext cx="3973385" cy="2638765"/>
          </a:xfrm>
          <a:noFill/>
        </p:spPr>
        <p:txBody>
          <a:bodyPr>
            <a:normAutofit fontScale="90000"/>
          </a:bodyPr>
          <a:lstStyle/>
          <a:p>
            <a:pPr algn="l"/>
            <a:r>
              <a:rPr lang="it-IT" sz="3600" dirty="0"/>
              <a:t>PROGETTO  </a:t>
            </a:r>
            <a:br>
              <a:rPr lang="it-IT" sz="3600" dirty="0"/>
            </a:br>
            <a:r>
              <a:rPr lang="it-IT" sz="3600" dirty="0"/>
              <a:t>BASI DI DATI</a:t>
            </a:r>
            <a:br>
              <a:rPr lang="it-IT" sz="3600" dirty="0"/>
            </a:br>
            <a:br>
              <a:rPr lang="it-IT" sz="3600" dirty="0"/>
            </a:br>
            <a:r>
              <a:rPr lang="it-IT" sz="3600" dirty="0">
                <a:solidFill>
                  <a:schemeClr val="accent6"/>
                </a:solidFill>
              </a:rPr>
              <a:t>’Green Auto’</a:t>
            </a:r>
            <a:br>
              <a:rPr lang="it-IT" sz="5200" dirty="0"/>
            </a:br>
            <a:endParaRPr lang="it-IT" sz="5200" dirty="0"/>
          </a:p>
        </p:txBody>
      </p:sp>
      <p:sp>
        <p:nvSpPr>
          <p:cNvPr id="3" name="Sottotitolo 2">
            <a:extLst>
              <a:ext uri="{FF2B5EF4-FFF2-40B4-BE49-F238E27FC236}">
                <a16:creationId xmlns:a16="http://schemas.microsoft.com/office/drawing/2014/main" id="{A1059443-72A8-E50C-D1F3-5D11DFD49C50}"/>
              </a:ext>
            </a:extLst>
          </p:cNvPr>
          <p:cNvSpPr>
            <a:spLocks noGrp="1"/>
          </p:cNvSpPr>
          <p:nvPr>
            <p:ph type="subTitle" idx="1"/>
          </p:nvPr>
        </p:nvSpPr>
        <p:spPr>
          <a:xfrm>
            <a:off x="535664" y="4629234"/>
            <a:ext cx="3763620" cy="1485319"/>
          </a:xfrm>
          <a:noFill/>
        </p:spPr>
        <p:txBody>
          <a:bodyPr>
            <a:normAutofit/>
          </a:bodyPr>
          <a:lstStyle/>
          <a:p>
            <a:pPr algn="l"/>
            <a:r>
              <a:rPr lang="it-IT" i="1" dirty="0"/>
              <a:t>Si intende realizzare un database che rappresenti una </a:t>
            </a:r>
            <a:r>
              <a:rPr lang="it-IT" i="1" u="sng" dirty="0"/>
              <a:t>catena di concessionarie di auto ‘</a:t>
            </a:r>
            <a:r>
              <a:rPr lang="it-IT" i="1" u="sng" dirty="0">
                <a:solidFill>
                  <a:schemeClr val="accent6"/>
                </a:solidFill>
              </a:rPr>
              <a:t>green</a:t>
            </a:r>
            <a:r>
              <a:rPr lang="it-IT" i="1" u="sng" dirty="0"/>
              <a:t>’.</a:t>
            </a:r>
          </a:p>
        </p:txBody>
      </p:sp>
      <p:sp>
        <p:nvSpPr>
          <p:cNvPr id="4" name="Sottotitolo 2">
            <a:extLst>
              <a:ext uri="{FF2B5EF4-FFF2-40B4-BE49-F238E27FC236}">
                <a16:creationId xmlns:a16="http://schemas.microsoft.com/office/drawing/2014/main" id="{227D6EB6-AB3A-B874-3B0A-C7914FC3C710}"/>
              </a:ext>
            </a:extLst>
          </p:cNvPr>
          <p:cNvSpPr txBox="1">
            <a:spLocks/>
          </p:cNvSpPr>
          <p:nvPr/>
        </p:nvSpPr>
        <p:spPr>
          <a:xfrm>
            <a:off x="4585166" y="4708430"/>
            <a:ext cx="4827775" cy="12082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dirty="0"/>
          </a:p>
        </p:txBody>
      </p:sp>
      <p:sp>
        <p:nvSpPr>
          <p:cNvPr id="9" name="CasellaDiTesto 8">
            <a:extLst>
              <a:ext uri="{FF2B5EF4-FFF2-40B4-BE49-F238E27FC236}">
                <a16:creationId xmlns:a16="http://schemas.microsoft.com/office/drawing/2014/main" id="{662BCA7C-EAFF-69EB-BA29-0CC9931B95F4}"/>
              </a:ext>
            </a:extLst>
          </p:cNvPr>
          <p:cNvSpPr txBox="1"/>
          <p:nvPr/>
        </p:nvSpPr>
        <p:spPr>
          <a:xfrm>
            <a:off x="535664" y="526643"/>
            <a:ext cx="2638351" cy="923330"/>
          </a:xfrm>
          <a:prstGeom prst="rect">
            <a:avLst/>
          </a:prstGeom>
          <a:noFill/>
        </p:spPr>
        <p:txBody>
          <a:bodyPr wrap="none" rtlCol="0">
            <a:spAutoFit/>
          </a:bodyPr>
          <a:lstStyle/>
          <a:p>
            <a:r>
              <a:rPr lang="it-IT" i="1" dirty="0"/>
              <a:t>MIRRA FRANCESCO </a:t>
            </a:r>
          </a:p>
          <a:p>
            <a:r>
              <a:rPr lang="it-IT" i="1" dirty="0"/>
              <a:t>MAT. 0512113041</a:t>
            </a:r>
          </a:p>
          <a:p>
            <a:r>
              <a:rPr lang="it-IT" i="1" dirty="0"/>
              <a:t>f.mirra5@studenti.unisa.it</a:t>
            </a:r>
          </a:p>
        </p:txBody>
      </p:sp>
    </p:spTree>
    <p:extLst>
      <p:ext uri="{BB962C8B-B14F-4D97-AF65-F5344CB8AC3E}">
        <p14:creationId xmlns:p14="http://schemas.microsoft.com/office/powerpoint/2010/main" val="172324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D5286CC-3397-9BCB-5A30-552727F353DA}"/>
              </a:ext>
            </a:extLst>
          </p:cNvPr>
          <p:cNvSpPr txBox="1"/>
          <p:nvPr/>
        </p:nvSpPr>
        <p:spPr>
          <a:xfrm>
            <a:off x="663174" y="273112"/>
            <a:ext cx="6940361" cy="523220"/>
          </a:xfrm>
          <a:prstGeom prst="rect">
            <a:avLst/>
          </a:prstGeom>
          <a:noFill/>
        </p:spPr>
        <p:txBody>
          <a:bodyPr wrap="none" rtlCol="0">
            <a:spAutoFit/>
          </a:bodyPr>
          <a:lstStyle/>
          <a:p>
            <a:r>
              <a:rPr lang="it-IT" sz="2800" dirty="0"/>
              <a:t>ELIMINAZIONE DELL’ATTRIBUTO MULTIVALORE</a:t>
            </a:r>
          </a:p>
        </p:txBody>
      </p:sp>
      <p:sp>
        <p:nvSpPr>
          <p:cNvPr id="5" name="CasellaDiTesto 4">
            <a:extLst>
              <a:ext uri="{FF2B5EF4-FFF2-40B4-BE49-F238E27FC236}">
                <a16:creationId xmlns:a16="http://schemas.microsoft.com/office/drawing/2014/main" id="{A0B67864-7B6D-002A-55A7-52CAC63EB9A7}"/>
              </a:ext>
            </a:extLst>
          </p:cNvPr>
          <p:cNvSpPr txBox="1"/>
          <p:nvPr/>
        </p:nvSpPr>
        <p:spPr>
          <a:xfrm>
            <a:off x="1041635" y="996387"/>
            <a:ext cx="10165976" cy="646331"/>
          </a:xfrm>
          <a:prstGeom prst="rect">
            <a:avLst/>
          </a:prstGeom>
          <a:noFill/>
        </p:spPr>
        <p:txBody>
          <a:bodyPr wrap="square" rtlCol="0">
            <a:spAutoFit/>
          </a:bodyPr>
          <a:lstStyle/>
          <a:p>
            <a:r>
              <a:rPr lang="it-IT" dirty="0"/>
              <a:t>Le entità ‘</a:t>
            </a:r>
            <a:r>
              <a:rPr lang="it-IT" dirty="0">
                <a:solidFill>
                  <a:schemeClr val="accent1">
                    <a:lumMod val="40000"/>
                    <a:lumOff val="60000"/>
                  </a:schemeClr>
                </a:solidFill>
              </a:rPr>
              <a:t>Amministratore</a:t>
            </a:r>
            <a:r>
              <a:rPr lang="it-IT" dirty="0"/>
              <a:t>’ e ‘</a:t>
            </a:r>
            <a:r>
              <a:rPr lang="it-IT" dirty="0">
                <a:solidFill>
                  <a:schemeClr val="accent1">
                    <a:lumMod val="40000"/>
                    <a:lumOff val="60000"/>
                  </a:schemeClr>
                </a:solidFill>
              </a:rPr>
              <a:t>Auto</a:t>
            </a:r>
            <a:r>
              <a:rPr lang="it-IT" dirty="0"/>
              <a:t>’ hanno entrambe un attributo multivalore. In fase di progettazione logica si procede a eliminare questi attributi, trasformandoli in entità da collegare alle entità di cui facevano parte.</a:t>
            </a:r>
          </a:p>
        </p:txBody>
      </p:sp>
      <p:sp>
        <p:nvSpPr>
          <p:cNvPr id="44" name="CasellaDiTesto 43">
            <a:extLst>
              <a:ext uri="{FF2B5EF4-FFF2-40B4-BE49-F238E27FC236}">
                <a16:creationId xmlns:a16="http://schemas.microsoft.com/office/drawing/2014/main" id="{F00E8669-277E-40ED-843D-9BE48D8F516A}"/>
              </a:ext>
            </a:extLst>
          </p:cNvPr>
          <p:cNvSpPr txBox="1"/>
          <p:nvPr/>
        </p:nvSpPr>
        <p:spPr>
          <a:xfrm>
            <a:off x="447989" y="2098177"/>
            <a:ext cx="3250189" cy="923330"/>
          </a:xfrm>
          <a:prstGeom prst="rect">
            <a:avLst/>
          </a:prstGeom>
          <a:noFill/>
        </p:spPr>
        <p:txBody>
          <a:bodyPr wrap="square" rtlCol="0">
            <a:spAutoFit/>
          </a:bodyPr>
          <a:lstStyle/>
          <a:p>
            <a:pPr marL="285750" indent="-285750">
              <a:buFont typeface="Arial" panose="020B0604020202020204" pitchFamily="34" charset="0"/>
              <a:buChar char="•"/>
            </a:pPr>
            <a:r>
              <a:rPr lang="it-IT" dirty="0"/>
              <a:t>L’attributo multivalore dell’entità ‘</a:t>
            </a:r>
            <a:r>
              <a:rPr lang="it-IT" dirty="0">
                <a:solidFill>
                  <a:schemeClr val="accent1">
                    <a:lumMod val="40000"/>
                    <a:lumOff val="60000"/>
                  </a:schemeClr>
                </a:solidFill>
              </a:rPr>
              <a:t>Amministratore</a:t>
            </a:r>
            <a:r>
              <a:rPr lang="it-IT" dirty="0"/>
              <a:t>’ è </a:t>
            </a:r>
            <a:r>
              <a:rPr lang="it-IT" dirty="0">
                <a:solidFill>
                  <a:srgbClr val="FF0000"/>
                </a:solidFill>
              </a:rPr>
              <a:t>‘Num_Tel’</a:t>
            </a:r>
          </a:p>
        </p:txBody>
      </p:sp>
      <p:sp>
        <p:nvSpPr>
          <p:cNvPr id="45" name="CasellaDiTesto 44">
            <a:extLst>
              <a:ext uri="{FF2B5EF4-FFF2-40B4-BE49-F238E27FC236}">
                <a16:creationId xmlns:a16="http://schemas.microsoft.com/office/drawing/2014/main" id="{51CFC8BF-ED04-F56D-313E-07A16D9AD726}"/>
              </a:ext>
            </a:extLst>
          </p:cNvPr>
          <p:cNvSpPr txBox="1"/>
          <p:nvPr/>
        </p:nvSpPr>
        <p:spPr>
          <a:xfrm>
            <a:off x="5842273" y="2096527"/>
            <a:ext cx="2629152" cy="923330"/>
          </a:xfrm>
          <a:prstGeom prst="rect">
            <a:avLst/>
          </a:prstGeom>
          <a:noFill/>
        </p:spPr>
        <p:txBody>
          <a:bodyPr wrap="square" rtlCol="0">
            <a:spAutoFit/>
          </a:bodyPr>
          <a:lstStyle/>
          <a:p>
            <a:pPr marL="285750" indent="-285750">
              <a:buFont typeface="Arial" panose="020B0604020202020204" pitchFamily="34" charset="0"/>
              <a:buChar char="•"/>
            </a:pPr>
            <a:r>
              <a:rPr lang="it-IT" dirty="0"/>
              <a:t>L’attributo multivalore dell’entità ‘</a:t>
            </a:r>
            <a:r>
              <a:rPr lang="it-IT" dirty="0">
                <a:solidFill>
                  <a:schemeClr val="accent1">
                    <a:lumMod val="40000"/>
                    <a:lumOff val="60000"/>
                  </a:schemeClr>
                </a:solidFill>
              </a:rPr>
              <a:t>Auto</a:t>
            </a:r>
            <a:r>
              <a:rPr lang="it-IT" dirty="0"/>
              <a:t>’ è </a:t>
            </a:r>
            <a:r>
              <a:rPr lang="it-IT" dirty="0">
                <a:solidFill>
                  <a:srgbClr val="FF0000"/>
                </a:solidFill>
              </a:rPr>
              <a:t>‘Colore’</a:t>
            </a:r>
          </a:p>
        </p:txBody>
      </p:sp>
      <p:cxnSp>
        <p:nvCxnSpPr>
          <p:cNvPr id="82" name="Connettore 1 81">
            <a:extLst>
              <a:ext uri="{FF2B5EF4-FFF2-40B4-BE49-F238E27FC236}">
                <a16:creationId xmlns:a16="http://schemas.microsoft.com/office/drawing/2014/main" id="{6703A93F-7A17-329F-6E23-19DD925364AE}"/>
              </a:ext>
            </a:extLst>
          </p:cNvPr>
          <p:cNvCxnSpPr>
            <a:cxnSpLocks/>
          </p:cNvCxnSpPr>
          <p:nvPr/>
        </p:nvCxnSpPr>
        <p:spPr>
          <a:xfrm>
            <a:off x="5607424" y="2098177"/>
            <a:ext cx="0" cy="4759823"/>
          </a:xfrm>
          <a:prstGeom prst="line">
            <a:avLst/>
          </a:prstGeom>
        </p:spPr>
        <p:style>
          <a:lnRef idx="1">
            <a:schemeClr val="dk1"/>
          </a:lnRef>
          <a:fillRef idx="0">
            <a:schemeClr val="dk1"/>
          </a:fillRef>
          <a:effectRef idx="0">
            <a:schemeClr val="dk1"/>
          </a:effectRef>
          <a:fontRef idx="minor">
            <a:schemeClr val="tx1"/>
          </a:fontRef>
        </p:style>
      </p:cxnSp>
      <p:pic>
        <p:nvPicPr>
          <p:cNvPr id="3" name="Immagine 2">
            <a:extLst>
              <a:ext uri="{FF2B5EF4-FFF2-40B4-BE49-F238E27FC236}">
                <a16:creationId xmlns:a16="http://schemas.microsoft.com/office/drawing/2014/main" id="{5BE98FC4-D126-461D-F912-D81294762288}"/>
              </a:ext>
            </a:extLst>
          </p:cNvPr>
          <p:cNvPicPr>
            <a:picLocks noChangeAspect="1"/>
          </p:cNvPicPr>
          <p:nvPr/>
        </p:nvPicPr>
        <p:blipFill>
          <a:blip r:embed="rId2"/>
          <a:stretch>
            <a:fillRect/>
          </a:stretch>
        </p:blipFill>
        <p:spPr>
          <a:xfrm>
            <a:off x="663174" y="3021507"/>
            <a:ext cx="4064834" cy="3370838"/>
          </a:xfrm>
          <a:prstGeom prst="rect">
            <a:avLst/>
          </a:prstGeom>
        </p:spPr>
      </p:pic>
      <p:pic>
        <p:nvPicPr>
          <p:cNvPr id="7" name="Immagine 6">
            <a:extLst>
              <a:ext uri="{FF2B5EF4-FFF2-40B4-BE49-F238E27FC236}">
                <a16:creationId xmlns:a16="http://schemas.microsoft.com/office/drawing/2014/main" id="{714080BB-92B5-43BB-995C-AFF6205CB9F5}"/>
              </a:ext>
            </a:extLst>
          </p:cNvPr>
          <p:cNvPicPr>
            <a:picLocks noChangeAspect="1"/>
          </p:cNvPicPr>
          <p:nvPr/>
        </p:nvPicPr>
        <p:blipFill>
          <a:blip r:embed="rId3"/>
          <a:stretch>
            <a:fillRect/>
          </a:stretch>
        </p:blipFill>
        <p:spPr>
          <a:xfrm>
            <a:off x="6196929" y="3019857"/>
            <a:ext cx="5331897" cy="3432594"/>
          </a:xfrm>
          <a:prstGeom prst="rect">
            <a:avLst/>
          </a:prstGeom>
        </p:spPr>
      </p:pic>
    </p:spTree>
    <p:extLst>
      <p:ext uri="{BB962C8B-B14F-4D97-AF65-F5344CB8AC3E}">
        <p14:creationId xmlns:p14="http://schemas.microsoft.com/office/powerpoint/2010/main" val="300327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26">
            <a:extLst>
              <a:ext uri="{FF2B5EF4-FFF2-40B4-BE49-F238E27FC236}">
                <a16:creationId xmlns:a16="http://schemas.microsoft.com/office/drawing/2014/main" id="{6A507CAB-6FAD-4543-BAF2-DD9DD2970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4" y="640080"/>
            <a:ext cx="4809175"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ente di ingrandimento che mostra prestazioni in calo">
            <a:extLst>
              <a:ext uri="{FF2B5EF4-FFF2-40B4-BE49-F238E27FC236}">
                <a16:creationId xmlns:a16="http://schemas.microsoft.com/office/drawing/2014/main" id="{F40AF5F8-8E8A-4174-6F2C-852A5881845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l="5166" r="37853" b="1"/>
          <a:stretch/>
        </p:blipFill>
        <p:spPr>
          <a:xfrm>
            <a:off x="811051" y="804661"/>
            <a:ext cx="4480560" cy="5248656"/>
          </a:xfrm>
          <a:prstGeom prst="rect">
            <a:avLst/>
          </a:prstGeom>
          <a:effectLst/>
        </p:spPr>
      </p:pic>
      <p:sp>
        <p:nvSpPr>
          <p:cNvPr id="2" name="CasellaDiTesto 1">
            <a:extLst>
              <a:ext uri="{FF2B5EF4-FFF2-40B4-BE49-F238E27FC236}">
                <a16:creationId xmlns:a16="http://schemas.microsoft.com/office/drawing/2014/main" id="{2B933F06-9342-932E-5D55-9CB6654F4397}"/>
              </a:ext>
            </a:extLst>
          </p:cNvPr>
          <p:cNvSpPr txBox="1"/>
          <p:nvPr/>
        </p:nvSpPr>
        <p:spPr>
          <a:xfrm>
            <a:off x="5747689" y="1218456"/>
            <a:ext cx="3396311" cy="401173"/>
          </a:xfrm>
          <a:prstGeom prst="rect">
            <a:avLst/>
          </a:prstGeom>
        </p:spPr>
        <p:txBody>
          <a:bodyPr vert="horz" lIns="91440" tIns="45720" rIns="91440" bIns="45720" rtlCol="0">
            <a:normAutofit/>
          </a:bodyPr>
          <a:lstStyle/>
          <a:p>
            <a:pPr indent="-228600">
              <a:lnSpc>
                <a:spcPct val="90000"/>
              </a:lnSpc>
              <a:spcBef>
                <a:spcPct val="0"/>
              </a:spcBef>
              <a:spcAft>
                <a:spcPts val="600"/>
              </a:spcAft>
              <a:buFont typeface="Arial" panose="020B0604020202020204" pitchFamily="34" charset="0"/>
              <a:buChar char="•"/>
            </a:pPr>
            <a:r>
              <a:rPr lang="en-US" sz="2000"/>
              <a:t>ANALISI DELLE RIDONDANZE</a:t>
            </a:r>
          </a:p>
        </p:txBody>
      </p:sp>
      <p:sp>
        <p:nvSpPr>
          <p:cNvPr id="3" name="CasellaDiTesto 2">
            <a:extLst>
              <a:ext uri="{FF2B5EF4-FFF2-40B4-BE49-F238E27FC236}">
                <a16:creationId xmlns:a16="http://schemas.microsoft.com/office/drawing/2014/main" id="{ECBF1B55-9ADD-ACB3-BE97-61B152216C37}"/>
              </a:ext>
            </a:extLst>
          </p:cNvPr>
          <p:cNvSpPr txBox="1"/>
          <p:nvPr/>
        </p:nvSpPr>
        <p:spPr>
          <a:xfrm>
            <a:off x="5747689" y="1768655"/>
            <a:ext cx="4490720"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it-IT" sz="1700" dirty="0"/>
              <a:t>L’attributo ridondante all’interno dello schema è ‘Num_dipendenti’ dell’entità </a:t>
            </a:r>
            <a:r>
              <a:rPr lang="it-IT" sz="1700" dirty="0">
                <a:solidFill>
                  <a:schemeClr val="accent1">
                    <a:lumMod val="40000"/>
                    <a:lumOff val="60000"/>
                  </a:schemeClr>
                </a:solidFill>
              </a:rPr>
              <a:t>‘Sede’</a:t>
            </a:r>
            <a:r>
              <a:rPr lang="it-IT" sz="1700" dirty="0"/>
              <a:t>.</a:t>
            </a:r>
            <a:endParaRPr lang="it-IT" sz="1700" dirty="0">
              <a:solidFill>
                <a:schemeClr val="accent1">
                  <a:lumMod val="40000"/>
                  <a:lumOff val="60000"/>
                </a:schemeClr>
              </a:solidFill>
            </a:endParaRPr>
          </a:p>
          <a:p>
            <a:pPr indent="-228600">
              <a:lnSpc>
                <a:spcPct val="90000"/>
              </a:lnSpc>
              <a:spcAft>
                <a:spcPts val="600"/>
              </a:spcAft>
              <a:buFont typeface="Arial" panose="020B0604020202020204" pitchFamily="34" charset="0"/>
              <a:buChar char="•"/>
            </a:pPr>
            <a:r>
              <a:rPr lang="it-IT" sz="1700" dirty="0"/>
              <a:t>Per verificare se conviene mantenere o eliminare l’attributo ridondante, occorre calcolare il numero di accessi con e senza di esso.</a:t>
            </a:r>
          </a:p>
          <a:p>
            <a:pPr indent="-228600">
              <a:lnSpc>
                <a:spcPct val="90000"/>
              </a:lnSpc>
              <a:spcAft>
                <a:spcPts val="600"/>
              </a:spcAft>
              <a:buFont typeface="Arial" panose="020B0604020202020204" pitchFamily="34" charset="0"/>
              <a:buChar char="•"/>
            </a:pPr>
            <a:r>
              <a:rPr lang="it-IT" sz="1700" dirty="0"/>
              <a:t>Supponendo che l’attributo abbia un peso di 4 byte, essendo un intero, e considerando il volume dell’entità Sede è pari a 5, il dato andrebbe a occupare circa 20 byte.</a:t>
            </a:r>
          </a:p>
          <a:p>
            <a:pPr indent="-228600">
              <a:lnSpc>
                <a:spcPct val="90000"/>
              </a:lnSpc>
              <a:spcAft>
                <a:spcPts val="600"/>
              </a:spcAft>
              <a:buFont typeface="Arial" panose="020B0604020202020204" pitchFamily="34" charset="0"/>
              <a:buChar char="•"/>
            </a:pPr>
            <a:r>
              <a:rPr lang="it-IT" sz="1700" dirty="0"/>
              <a:t>Le operazioni che coinvolgono il dato ridondante sono Op2 e Op9</a:t>
            </a:r>
          </a:p>
        </p:txBody>
      </p:sp>
      <p:sp>
        <p:nvSpPr>
          <p:cNvPr id="4" name="CasellaDiTesto 3">
            <a:extLst>
              <a:ext uri="{FF2B5EF4-FFF2-40B4-BE49-F238E27FC236}">
                <a16:creationId xmlns:a16="http://schemas.microsoft.com/office/drawing/2014/main" id="{DF32CC98-78F8-E402-E50C-D89836C19D12}"/>
              </a:ext>
            </a:extLst>
          </p:cNvPr>
          <p:cNvSpPr txBox="1"/>
          <p:nvPr/>
        </p:nvSpPr>
        <p:spPr>
          <a:xfrm>
            <a:off x="5747689" y="517427"/>
            <a:ext cx="4930346" cy="584775"/>
          </a:xfrm>
          <a:prstGeom prst="rect">
            <a:avLst/>
          </a:prstGeom>
          <a:noFill/>
        </p:spPr>
        <p:txBody>
          <a:bodyPr wrap="square" rtlCol="0">
            <a:spAutoFit/>
          </a:bodyPr>
          <a:lstStyle/>
          <a:p>
            <a:pPr>
              <a:spcAft>
                <a:spcPts val="600"/>
              </a:spcAft>
            </a:pPr>
            <a:r>
              <a:rPr lang="it-IT" sz="3200" dirty="0"/>
              <a:t>4. PROGETTAZIONE LOGICA</a:t>
            </a:r>
          </a:p>
        </p:txBody>
      </p:sp>
    </p:spTree>
    <p:extLst>
      <p:ext uri="{BB962C8B-B14F-4D97-AF65-F5344CB8AC3E}">
        <p14:creationId xmlns:p14="http://schemas.microsoft.com/office/powerpoint/2010/main" val="1615454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FD9214E-9F41-74FA-4DFB-B2247BC88C99}"/>
              </a:ext>
            </a:extLst>
          </p:cNvPr>
          <p:cNvSpPr txBox="1"/>
          <p:nvPr/>
        </p:nvSpPr>
        <p:spPr>
          <a:xfrm>
            <a:off x="2766327" y="329409"/>
            <a:ext cx="1756122" cy="338554"/>
          </a:xfrm>
          <a:prstGeom prst="rect">
            <a:avLst/>
          </a:prstGeom>
          <a:noFill/>
        </p:spPr>
        <p:txBody>
          <a:bodyPr wrap="none" rtlCol="0">
            <a:spAutoFit/>
          </a:bodyPr>
          <a:lstStyle/>
          <a:p>
            <a:r>
              <a:rPr lang="it-IT" sz="1600" dirty="0"/>
              <a:t>CON RIDONDANZA</a:t>
            </a:r>
          </a:p>
        </p:txBody>
      </p:sp>
      <p:sp>
        <p:nvSpPr>
          <p:cNvPr id="4" name="CasellaDiTesto 3">
            <a:extLst>
              <a:ext uri="{FF2B5EF4-FFF2-40B4-BE49-F238E27FC236}">
                <a16:creationId xmlns:a16="http://schemas.microsoft.com/office/drawing/2014/main" id="{280437CC-2FA7-B7BA-E4CA-79043DCD38D1}"/>
              </a:ext>
            </a:extLst>
          </p:cNvPr>
          <p:cNvSpPr txBox="1"/>
          <p:nvPr/>
        </p:nvSpPr>
        <p:spPr>
          <a:xfrm>
            <a:off x="157945" y="1535486"/>
            <a:ext cx="489236" cy="307777"/>
          </a:xfrm>
          <a:prstGeom prst="rect">
            <a:avLst/>
          </a:prstGeom>
          <a:noFill/>
        </p:spPr>
        <p:txBody>
          <a:bodyPr wrap="none" rtlCol="0">
            <a:spAutoFit/>
          </a:bodyPr>
          <a:lstStyle/>
          <a:p>
            <a:r>
              <a:rPr lang="it-IT" sz="1400" dirty="0"/>
              <a:t>Op2</a:t>
            </a:r>
          </a:p>
        </p:txBody>
      </p:sp>
      <p:graphicFrame>
        <p:nvGraphicFramePr>
          <p:cNvPr id="5" name="Tabella 5">
            <a:extLst>
              <a:ext uri="{FF2B5EF4-FFF2-40B4-BE49-F238E27FC236}">
                <a16:creationId xmlns:a16="http://schemas.microsoft.com/office/drawing/2014/main" id="{05807449-CCFC-4580-6808-E400A23B05D2}"/>
              </a:ext>
            </a:extLst>
          </p:cNvPr>
          <p:cNvGraphicFramePr>
            <a:graphicFrameLocks noGrp="1"/>
          </p:cNvGraphicFramePr>
          <p:nvPr>
            <p:extLst>
              <p:ext uri="{D42A27DB-BD31-4B8C-83A1-F6EECF244321}">
                <p14:modId xmlns:p14="http://schemas.microsoft.com/office/powerpoint/2010/main" val="2420526949"/>
              </p:ext>
            </p:extLst>
          </p:nvPr>
        </p:nvGraphicFramePr>
        <p:xfrm>
          <a:off x="1085685" y="755889"/>
          <a:ext cx="5117407" cy="1866972"/>
        </p:xfrm>
        <a:graphic>
          <a:graphicData uri="http://schemas.openxmlformats.org/drawingml/2006/table">
            <a:tbl>
              <a:tblPr firstRow="1" bandRow="1">
                <a:tableStyleId>{C083E6E3-FA7D-4D7B-A595-EF9225AFEA82}</a:tableStyleId>
              </a:tblPr>
              <a:tblGrid>
                <a:gridCol w="1606379">
                  <a:extLst>
                    <a:ext uri="{9D8B030D-6E8A-4147-A177-3AD203B41FA5}">
                      <a16:colId xmlns:a16="http://schemas.microsoft.com/office/drawing/2014/main" val="1644989740"/>
                    </a:ext>
                  </a:extLst>
                </a:gridCol>
                <a:gridCol w="1412789">
                  <a:extLst>
                    <a:ext uri="{9D8B030D-6E8A-4147-A177-3AD203B41FA5}">
                      <a16:colId xmlns:a16="http://schemas.microsoft.com/office/drawing/2014/main" val="3866840615"/>
                    </a:ext>
                  </a:extLst>
                </a:gridCol>
                <a:gridCol w="1412789">
                  <a:extLst>
                    <a:ext uri="{9D8B030D-6E8A-4147-A177-3AD203B41FA5}">
                      <a16:colId xmlns:a16="http://schemas.microsoft.com/office/drawing/2014/main" val="3231124332"/>
                    </a:ext>
                  </a:extLst>
                </a:gridCol>
                <a:gridCol w="685450">
                  <a:extLst>
                    <a:ext uri="{9D8B030D-6E8A-4147-A177-3AD203B41FA5}">
                      <a16:colId xmlns:a16="http://schemas.microsoft.com/office/drawing/2014/main" val="4190018197"/>
                    </a:ext>
                  </a:extLst>
                </a:gridCol>
              </a:tblGrid>
              <a:tr h="311162">
                <a:tc>
                  <a:txBody>
                    <a:bodyPr/>
                    <a:lstStyle/>
                    <a:p>
                      <a:r>
                        <a:rPr lang="it-IT" sz="1400" dirty="0"/>
                        <a:t>CONCETTO</a:t>
                      </a:r>
                    </a:p>
                  </a:txBody>
                  <a:tcPr/>
                </a:tc>
                <a:tc>
                  <a:txBody>
                    <a:bodyPr/>
                    <a:lstStyle/>
                    <a:p>
                      <a:r>
                        <a:rPr lang="it-IT" sz="1400" dirty="0"/>
                        <a:t>COSTRUTTO</a:t>
                      </a:r>
                    </a:p>
                  </a:txBody>
                  <a:tcPr/>
                </a:tc>
                <a:tc>
                  <a:txBody>
                    <a:bodyPr/>
                    <a:lstStyle/>
                    <a:p>
                      <a:r>
                        <a:rPr lang="it-IT" sz="1400" dirty="0"/>
                        <a:t>ACCESSO</a:t>
                      </a:r>
                    </a:p>
                  </a:txBody>
                  <a:tcPr/>
                </a:tc>
                <a:tc>
                  <a:txBody>
                    <a:bodyPr/>
                    <a:lstStyle/>
                    <a:p>
                      <a:r>
                        <a:rPr lang="it-IT" sz="1400" dirty="0"/>
                        <a:t>TIPO</a:t>
                      </a:r>
                    </a:p>
                  </a:txBody>
                  <a:tcPr/>
                </a:tc>
                <a:extLst>
                  <a:ext uri="{0D108BD9-81ED-4DB2-BD59-A6C34878D82A}">
                    <a16:rowId xmlns:a16="http://schemas.microsoft.com/office/drawing/2014/main" val="3187969058"/>
                  </a:ext>
                </a:extLst>
              </a:tr>
              <a:tr h="311162">
                <a:tc>
                  <a:txBody>
                    <a:bodyPr/>
                    <a:lstStyle/>
                    <a:p>
                      <a:r>
                        <a:rPr lang="it-IT" sz="1400" dirty="0"/>
                        <a:t>SEDE</a:t>
                      </a:r>
                    </a:p>
                  </a:txBody>
                  <a:tcPr/>
                </a:tc>
                <a:tc>
                  <a:txBody>
                    <a:bodyPr/>
                    <a:lstStyle/>
                    <a:p>
                      <a:r>
                        <a:rPr lang="it-IT" sz="1400" dirty="0"/>
                        <a:t>E</a:t>
                      </a:r>
                    </a:p>
                  </a:txBody>
                  <a:tcPr/>
                </a:tc>
                <a:tc>
                  <a:txBody>
                    <a:bodyPr/>
                    <a:lstStyle/>
                    <a:p>
                      <a:r>
                        <a:rPr lang="it-IT" sz="1400" dirty="0"/>
                        <a:t>1</a:t>
                      </a:r>
                    </a:p>
                  </a:txBody>
                  <a:tcPr/>
                </a:tc>
                <a:tc>
                  <a:txBody>
                    <a:bodyPr/>
                    <a:lstStyle/>
                    <a:p>
                      <a:r>
                        <a:rPr lang="it-IT" sz="1400" dirty="0"/>
                        <a:t>L</a:t>
                      </a:r>
                    </a:p>
                  </a:txBody>
                  <a:tcPr/>
                </a:tc>
                <a:extLst>
                  <a:ext uri="{0D108BD9-81ED-4DB2-BD59-A6C34878D82A}">
                    <a16:rowId xmlns:a16="http://schemas.microsoft.com/office/drawing/2014/main" val="1346521779"/>
                  </a:ext>
                </a:extLst>
              </a:tr>
              <a:tr h="311162">
                <a:tc>
                  <a:txBody>
                    <a:bodyPr/>
                    <a:lstStyle/>
                    <a:p>
                      <a:r>
                        <a:rPr lang="it-IT" sz="1400" dirty="0"/>
                        <a:t>SEDE</a:t>
                      </a:r>
                    </a:p>
                  </a:txBody>
                  <a:tcPr/>
                </a:tc>
                <a:tc>
                  <a:txBody>
                    <a:bodyPr/>
                    <a:lstStyle/>
                    <a:p>
                      <a:r>
                        <a:rPr lang="it-IT" sz="1400" dirty="0"/>
                        <a:t>E</a:t>
                      </a:r>
                    </a:p>
                  </a:txBody>
                  <a:tcPr/>
                </a:tc>
                <a:tc>
                  <a:txBody>
                    <a:bodyPr/>
                    <a:lstStyle/>
                    <a:p>
                      <a:r>
                        <a:rPr lang="it-IT" sz="1400" dirty="0"/>
                        <a:t>1</a:t>
                      </a:r>
                    </a:p>
                  </a:txBody>
                  <a:tcPr/>
                </a:tc>
                <a:tc>
                  <a:txBody>
                    <a:bodyPr/>
                    <a:lstStyle/>
                    <a:p>
                      <a:r>
                        <a:rPr lang="it-IT" sz="1400" dirty="0"/>
                        <a:t>S</a:t>
                      </a:r>
                    </a:p>
                  </a:txBody>
                  <a:tcPr/>
                </a:tc>
                <a:extLst>
                  <a:ext uri="{0D108BD9-81ED-4DB2-BD59-A6C34878D82A}">
                    <a16:rowId xmlns:a16="http://schemas.microsoft.com/office/drawing/2014/main" val="3260563612"/>
                  </a:ext>
                </a:extLst>
              </a:tr>
              <a:tr h="311162">
                <a:tc>
                  <a:txBody>
                    <a:bodyPr/>
                    <a:lstStyle/>
                    <a:p>
                      <a:r>
                        <a:rPr lang="it-IT" sz="1400" dirty="0"/>
                        <a:t>DIPENDENTE</a:t>
                      </a:r>
                    </a:p>
                  </a:txBody>
                  <a:tcPr/>
                </a:tc>
                <a:tc>
                  <a:txBody>
                    <a:bodyPr/>
                    <a:lstStyle/>
                    <a:p>
                      <a:r>
                        <a:rPr lang="it-IT" sz="1400" dirty="0"/>
                        <a:t>E</a:t>
                      </a:r>
                    </a:p>
                  </a:txBody>
                  <a:tcPr/>
                </a:tc>
                <a:tc>
                  <a:txBody>
                    <a:bodyPr/>
                    <a:lstStyle/>
                    <a:p>
                      <a:r>
                        <a:rPr lang="it-IT" sz="1400" dirty="0"/>
                        <a:t>1</a:t>
                      </a:r>
                    </a:p>
                  </a:txBody>
                  <a:tcPr/>
                </a:tc>
                <a:tc>
                  <a:txBody>
                    <a:bodyPr/>
                    <a:lstStyle/>
                    <a:p>
                      <a:r>
                        <a:rPr lang="it-IT" sz="1400" dirty="0"/>
                        <a:t>S</a:t>
                      </a:r>
                    </a:p>
                  </a:txBody>
                  <a:tcPr/>
                </a:tc>
                <a:extLst>
                  <a:ext uri="{0D108BD9-81ED-4DB2-BD59-A6C34878D82A}">
                    <a16:rowId xmlns:a16="http://schemas.microsoft.com/office/drawing/2014/main" val="897265278"/>
                  </a:ext>
                </a:extLst>
              </a:tr>
              <a:tr h="311162">
                <a:tc>
                  <a:txBody>
                    <a:bodyPr/>
                    <a:lstStyle/>
                    <a:p>
                      <a:r>
                        <a:rPr lang="it-IT" sz="1400" dirty="0"/>
                        <a:t>ASSUME</a:t>
                      </a:r>
                    </a:p>
                  </a:txBody>
                  <a:tcPr/>
                </a:tc>
                <a:tc>
                  <a:txBody>
                    <a:bodyPr/>
                    <a:lstStyle/>
                    <a:p>
                      <a:r>
                        <a:rPr lang="it-IT" sz="1400" dirty="0"/>
                        <a:t>R</a:t>
                      </a:r>
                    </a:p>
                  </a:txBody>
                  <a:tcPr/>
                </a:tc>
                <a:tc>
                  <a:txBody>
                    <a:bodyPr/>
                    <a:lstStyle/>
                    <a:p>
                      <a:r>
                        <a:rPr lang="it-IT" sz="1400" dirty="0"/>
                        <a:t>1</a:t>
                      </a:r>
                    </a:p>
                  </a:txBody>
                  <a:tcPr/>
                </a:tc>
                <a:tc>
                  <a:txBody>
                    <a:bodyPr/>
                    <a:lstStyle/>
                    <a:p>
                      <a:r>
                        <a:rPr lang="it-IT" sz="1400" dirty="0"/>
                        <a:t>S</a:t>
                      </a:r>
                    </a:p>
                  </a:txBody>
                  <a:tcPr/>
                </a:tc>
                <a:extLst>
                  <a:ext uri="{0D108BD9-81ED-4DB2-BD59-A6C34878D82A}">
                    <a16:rowId xmlns:a16="http://schemas.microsoft.com/office/drawing/2014/main" val="183845004"/>
                  </a:ext>
                </a:extLst>
              </a:tr>
              <a:tr h="311162">
                <a:tc>
                  <a:txBody>
                    <a:bodyPr/>
                    <a:lstStyle/>
                    <a:p>
                      <a:r>
                        <a:rPr lang="it-IT" sz="1400" dirty="0"/>
                        <a:t>LAVORA</a:t>
                      </a:r>
                    </a:p>
                  </a:txBody>
                  <a:tcPr/>
                </a:tc>
                <a:tc>
                  <a:txBody>
                    <a:bodyPr/>
                    <a:lstStyle/>
                    <a:p>
                      <a:r>
                        <a:rPr lang="it-IT" sz="1400" dirty="0"/>
                        <a:t>R</a:t>
                      </a:r>
                    </a:p>
                  </a:txBody>
                  <a:tcPr/>
                </a:tc>
                <a:tc>
                  <a:txBody>
                    <a:bodyPr/>
                    <a:lstStyle/>
                    <a:p>
                      <a:r>
                        <a:rPr lang="it-IT" sz="1400" dirty="0"/>
                        <a:t>1</a:t>
                      </a:r>
                    </a:p>
                  </a:txBody>
                  <a:tcPr/>
                </a:tc>
                <a:tc>
                  <a:txBody>
                    <a:bodyPr/>
                    <a:lstStyle/>
                    <a:p>
                      <a:r>
                        <a:rPr lang="it-IT" sz="1400" dirty="0"/>
                        <a:t>S</a:t>
                      </a:r>
                    </a:p>
                  </a:txBody>
                  <a:tcPr/>
                </a:tc>
                <a:extLst>
                  <a:ext uri="{0D108BD9-81ED-4DB2-BD59-A6C34878D82A}">
                    <a16:rowId xmlns:a16="http://schemas.microsoft.com/office/drawing/2014/main" val="734901495"/>
                  </a:ext>
                </a:extLst>
              </a:tr>
            </a:tbl>
          </a:graphicData>
        </a:graphic>
      </p:graphicFrame>
      <p:sp>
        <p:nvSpPr>
          <p:cNvPr id="3" name="CasellaDiTesto 2">
            <a:extLst>
              <a:ext uri="{FF2B5EF4-FFF2-40B4-BE49-F238E27FC236}">
                <a16:creationId xmlns:a16="http://schemas.microsoft.com/office/drawing/2014/main" id="{0ABBB0A7-61E3-2100-13F4-053C5A0769AC}"/>
              </a:ext>
            </a:extLst>
          </p:cNvPr>
          <p:cNvSpPr txBox="1"/>
          <p:nvPr/>
        </p:nvSpPr>
        <p:spPr>
          <a:xfrm>
            <a:off x="1085685" y="2710787"/>
            <a:ext cx="4242059" cy="307777"/>
          </a:xfrm>
          <a:prstGeom prst="rect">
            <a:avLst/>
          </a:prstGeom>
          <a:noFill/>
        </p:spPr>
        <p:txBody>
          <a:bodyPr wrap="none" rtlCol="0">
            <a:spAutoFit/>
          </a:bodyPr>
          <a:lstStyle/>
          <a:p>
            <a:r>
              <a:rPr lang="it-IT" sz="1400" dirty="0"/>
              <a:t>Numero accessi = (1+(1+1+1+1)*2) * 5/anno = 45/anno </a:t>
            </a:r>
          </a:p>
        </p:txBody>
      </p:sp>
      <p:graphicFrame>
        <p:nvGraphicFramePr>
          <p:cNvPr id="6" name="Tabella 6">
            <a:extLst>
              <a:ext uri="{FF2B5EF4-FFF2-40B4-BE49-F238E27FC236}">
                <a16:creationId xmlns:a16="http://schemas.microsoft.com/office/drawing/2014/main" id="{566BC1C2-28E8-EF06-B4E9-3C28405E6590}"/>
              </a:ext>
            </a:extLst>
          </p:cNvPr>
          <p:cNvGraphicFramePr>
            <a:graphicFrameLocks noGrp="1"/>
          </p:cNvGraphicFramePr>
          <p:nvPr>
            <p:extLst>
              <p:ext uri="{D42A27DB-BD31-4B8C-83A1-F6EECF244321}">
                <p14:modId xmlns:p14="http://schemas.microsoft.com/office/powerpoint/2010/main" val="2282665277"/>
              </p:ext>
            </p:extLst>
          </p:nvPr>
        </p:nvGraphicFramePr>
        <p:xfrm>
          <a:off x="6641596" y="755889"/>
          <a:ext cx="4417701" cy="1236020"/>
        </p:xfrm>
        <a:graphic>
          <a:graphicData uri="http://schemas.openxmlformats.org/drawingml/2006/table">
            <a:tbl>
              <a:tblPr firstRow="1" bandRow="1">
                <a:tableStyleId>{C083E6E3-FA7D-4D7B-A595-EF9225AFEA82}</a:tableStyleId>
              </a:tblPr>
              <a:tblGrid>
                <a:gridCol w="1255225">
                  <a:extLst>
                    <a:ext uri="{9D8B030D-6E8A-4147-A177-3AD203B41FA5}">
                      <a16:colId xmlns:a16="http://schemas.microsoft.com/office/drawing/2014/main" val="3299203435"/>
                    </a:ext>
                  </a:extLst>
                </a:gridCol>
                <a:gridCol w="1255225">
                  <a:extLst>
                    <a:ext uri="{9D8B030D-6E8A-4147-A177-3AD203B41FA5}">
                      <a16:colId xmlns:a16="http://schemas.microsoft.com/office/drawing/2014/main" val="2636616436"/>
                    </a:ext>
                  </a:extLst>
                </a:gridCol>
                <a:gridCol w="1255225">
                  <a:extLst>
                    <a:ext uri="{9D8B030D-6E8A-4147-A177-3AD203B41FA5}">
                      <a16:colId xmlns:a16="http://schemas.microsoft.com/office/drawing/2014/main" val="1474834895"/>
                    </a:ext>
                  </a:extLst>
                </a:gridCol>
                <a:gridCol w="652026">
                  <a:extLst>
                    <a:ext uri="{9D8B030D-6E8A-4147-A177-3AD203B41FA5}">
                      <a16:colId xmlns:a16="http://schemas.microsoft.com/office/drawing/2014/main" val="3590544354"/>
                    </a:ext>
                  </a:extLst>
                </a:gridCol>
              </a:tblGrid>
              <a:tr h="166269">
                <a:tc>
                  <a:txBody>
                    <a:bodyPr/>
                    <a:lstStyle/>
                    <a:p>
                      <a:r>
                        <a:rPr lang="it-IT" sz="1400" dirty="0"/>
                        <a:t>CONCETTO</a:t>
                      </a:r>
                    </a:p>
                  </a:txBody>
                  <a:tcPr/>
                </a:tc>
                <a:tc>
                  <a:txBody>
                    <a:bodyPr/>
                    <a:lstStyle/>
                    <a:p>
                      <a:r>
                        <a:rPr lang="it-IT" sz="1400" dirty="0"/>
                        <a:t>COSTRUTTO</a:t>
                      </a:r>
                    </a:p>
                  </a:txBody>
                  <a:tcPr/>
                </a:tc>
                <a:tc>
                  <a:txBody>
                    <a:bodyPr/>
                    <a:lstStyle/>
                    <a:p>
                      <a:r>
                        <a:rPr lang="it-IT" sz="1400" dirty="0"/>
                        <a:t>ACCESSO</a:t>
                      </a:r>
                    </a:p>
                  </a:txBody>
                  <a:tcPr/>
                </a:tc>
                <a:tc>
                  <a:txBody>
                    <a:bodyPr/>
                    <a:lstStyle/>
                    <a:p>
                      <a:r>
                        <a:rPr lang="it-IT" sz="1400" dirty="0"/>
                        <a:t>TIPO</a:t>
                      </a:r>
                    </a:p>
                  </a:txBody>
                  <a:tcPr/>
                </a:tc>
                <a:extLst>
                  <a:ext uri="{0D108BD9-81ED-4DB2-BD59-A6C34878D82A}">
                    <a16:rowId xmlns:a16="http://schemas.microsoft.com/office/drawing/2014/main" val="42450699"/>
                  </a:ext>
                </a:extLst>
              </a:tr>
              <a:tr h="212881">
                <a:tc>
                  <a:txBody>
                    <a:bodyPr/>
                    <a:lstStyle/>
                    <a:p>
                      <a:r>
                        <a:rPr lang="it-IT" sz="1400" dirty="0"/>
                        <a:t>DIPENDENTE</a:t>
                      </a:r>
                    </a:p>
                  </a:txBody>
                  <a:tcPr/>
                </a:tc>
                <a:tc>
                  <a:txBody>
                    <a:bodyPr/>
                    <a:lstStyle/>
                    <a:p>
                      <a:r>
                        <a:rPr lang="it-IT" sz="1400" dirty="0"/>
                        <a:t>E</a:t>
                      </a:r>
                    </a:p>
                  </a:txBody>
                  <a:tcPr/>
                </a:tc>
                <a:tc>
                  <a:txBody>
                    <a:bodyPr/>
                    <a:lstStyle/>
                    <a:p>
                      <a:r>
                        <a:rPr lang="it-IT" sz="1400" dirty="0"/>
                        <a:t>1</a:t>
                      </a:r>
                    </a:p>
                  </a:txBody>
                  <a:tcPr/>
                </a:tc>
                <a:tc>
                  <a:txBody>
                    <a:bodyPr/>
                    <a:lstStyle/>
                    <a:p>
                      <a:r>
                        <a:rPr lang="it-IT" sz="1400" dirty="0"/>
                        <a:t>S</a:t>
                      </a:r>
                    </a:p>
                  </a:txBody>
                  <a:tcPr/>
                </a:tc>
                <a:extLst>
                  <a:ext uri="{0D108BD9-81ED-4DB2-BD59-A6C34878D82A}">
                    <a16:rowId xmlns:a16="http://schemas.microsoft.com/office/drawing/2014/main" val="129093257"/>
                  </a:ext>
                </a:extLst>
              </a:tr>
              <a:tr h="212743">
                <a:tc>
                  <a:txBody>
                    <a:bodyPr/>
                    <a:lstStyle/>
                    <a:p>
                      <a:r>
                        <a:rPr lang="it-IT" sz="1400" dirty="0"/>
                        <a:t>ASSUME</a:t>
                      </a:r>
                    </a:p>
                  </a:txBody>
                  <a:tcPr/>
                </a:tc>
                <a:tc>
                  <a:txBody>
                    <a:bodyPr/>
                    <a:lstStyle/>
                    <a:p>
                      <a:r>
                        <a:rPr lang="it-IT" sz="1400" dirty="0"/>
                        <a:t>R</a:t>
                      </a:r>
                    </a:p>
                  </a:txBody>
                  <a:tcPr/>
                </a:tc>
                <a:tc>
                  <a:txBody>
                    <a:bodyPr/>
                    <a:lstStyle/>
                    <a:p>
                      <a:r>
                        <a:rPr lang="it-IT" sz="1400" dirty="0"/>
                        <a:t>1</a:t>
                      </a:r>
                    </a:p>
                  </a:txBody>
                  <a:tcPr/>
                </a:tc>
                <a:tc>
                  <a:txBody>
                    <a:bodyPr/>
                    <a:lstStyle/>
                    <a:p>
                      <a:r>
                        <a:rPr lang="it-IT" sz="1400" dirty="0"/>
                        <a:t>S</a:t>
                      </a:r>
                    </a:p>
                  </a:txBody>
                  <a:tcPr/>
                </a:tc>
                <a:extLst>
                  <a:ext uri="{0D108BD9-81ED-4DB2-BD59-A6C34878D82A}">
                    <a16:rowId xmlns:a16="http://schemas.microsoft.com/office/drawing/2014/main" val="1075066171"/>
                  </a:ext>
                </a:extLst>
              </a:tr>
              <a:tr h="321620">
                <a:tc>
                  <a:txBody>
                    <a:bodyPr/>
                    <a:lstStyle/>
                    <a:p>
                      <a:r>
                        <a:rPr lang="it-IT" sz="1400" dirty="0"/>
                        <a:t>LAVORA</a:t>
                      </a:r>
                    </a:p>
                  </a:txBody>
                  <a:tcPr/>
                </a:tc>
                <a:tc>
                  <a:txBody>
                    <a:bodyPr/>
                    <a:lstStyle/>
                    <a:p>
                      <a:r>
                        <a:rPr lang="it-IT" sz="1400" dirty="0"/>
                        <a:t>R</a:t>
                      </a:r>
                    </a:p>
                  </a:txBody>
                  <a:tcPr/>
                </a:tc>
                <a:tc>
                  <a:txBody>
                    <a:bodyPr/>
                    <a:lstStyle/>
                    <a:p>
                      <a:r>
                        <a:rPr lang="it-IT" sz="1400" dirty="0"/>
                        <a:t>1</a:t>
                      </a:r>
                    </a:p>
                  </a:txBody>
                  <a:tcPr/>
                </a:tc>
                <a:tc>
                  <a:txBody>
                    <a:bodyPr/>
                    <a:lstStyle/>
                    <a:p>
                      <a:r>
                        <a:rPr lang="it-IT" sz="1400" dirty="0"/>
                        <a:t>S</a:t>
                      </a:r>
                    </a:p>
                  </a:txBody>
                  <a:tcPr/>
                </a:tc>
                <a:extLst>
                  <a:ext uri="{0D108BD9-81ED-4DB2-BD59-A6C34878D82A}">
                    <a16:rowId xmlns:a16="http://schemas.microsoft.com/office/drawing/2014/main" val="1860344998"/>
                  </a:ext>
                </a:extLst>
              </a:tr>
            </a:tbl>
          </a:graphicData>
        </a:graphic>
      </p:graphicFrame>
      <p:sp>
        <p:nvSpPr>
          <p:cNvPr id="7" name="CasellaDiTesto 6">
            <a:extLst>
              <a:ext uri="{FF2B5EF4-FFF2-40B4-BE49-F238E27FC236}">
                <a16:creationId xmlns:a16="http://schemas.microsoft.com/office/drawing/2014/main" id="{14D6057B-8094-530F-F189-305911F12019}"/>
              </a:ext>
            </a:extLst>
          </p:cNvPr>
          <p:cNvSpPr txBox="1"/>
          <p:nvPr/>
        </p:nvSpPr>
        <p:spPr>
          <a:xfrm>
            <a:off x="6641596" y="2710787"/>
            <a:ext cx="3839705" cy="307777"/>
          </a:xfrm>
          <a:prstGeom prst="rect">
            <a:avLst/>
          </a:prstGeom>
          <a:noFill/>
        </p:spPr>
        <p:txBody>
          <a:bodyPr wrap="none" rtlCol="0">
            <a:spAutoFit/>
          </a:bodyPr>
          <a:lstStyle/>
          <a:p>
            <a:r>
              <a:rPr lang="it-IT" sz="1400" dirty="0"/>
              <a:t>Numero accessi = ((1+1+1)*2) * 5/anno = 30/anno</a:t>
            </a:r>
          </a:p>
        </p:txBody>
      </p:sp>
      <p:sp>
        <p:nvSpPr>
          <p:cNvPr id="8" name="CasellaDiTesto 7">
            <a:extLst>
              <a:ext uri="{FF2B5EF4-FFF2-40B4-BE49-F238E27FC236}">
                <a16:creationId xmlns:a16="http://schemas.microsoft.com/office/drawing/2014/main" id="{90CD390A-3300-0254-47FB-735E80CE00AA}"/>
              </a:ext>
            </a:extLst>
          </p:cNvPr>
          <p:cNvSpPr txBox="1"/>
          <p:nvPr/>
        </p:nvSpPr>
        <p:spPr>
          <a:xfrm>
            <a:off x="112259" y="4464402"/>
            <a:ext cx="489236" cy="307777"/>
          </a:xfrm>
          <a:prstGeom prst="rect">
            <a:avLst/>
          </a:prstGeom>
          <a:noFill/>
        </p:spPr>
        <p:txBody>
          <a:bodyPr wrap="none" rtlCol="0">
            <a:spAutoFit/>
          </a:bodyPr>
          <a:lstStyle/>
          <a:p>
            <a:r>
              <a:rPr lang="it-IT" sz="1400" dirty="0"/>
              <a:t>Op9</a:t>
            </a:r>
          </a:p>
        </p:txBody>
      </p:sp>
      <p:sp>
        <p:nvSpPr>
          <p:cNvPr id="11" name="CasellaDiTesto 10">
            <a:extLst>
              <a:ext uri="{FF2B5EF4-FFF2-40B4-BE49-F238E27FC236}">
                <a16:creationId xmlns:a16="http://schemas.microsoft.com/office/drawing/2014/main" id="{95FC02D2-2E2D-CC71-F6DB-7EA6AF4E05FF}"/>
              </a:ext>
            </a:extLst>
          </p:cNvPr>
          <p:cNvSpPr txBox="1"/>
          <p:nvPr/>
        </p:nvSpPr>
        <p:spPr>
          <a:xfrm>
            <a:off x="7889477" y="329409"/>
            <a:ext cx="1921936" cy="338554"/>
          </a:xfrm>
          <a:prstGeom prst="rect">
            <a:avLst/>
          </a:prstGeom>
          <a:noFill/>
        </p:spPr>
        <p:txBody>
          <a:bodyPr wrap="none" rtlCol="0">
            <a:spAutoFit/>
          </a:bodyPr>
          <a:lstStyle/>
          <a:p>
            <a:r>
              <a:rPr lang="it-IT" sz="1600" dirty="0"/>
              <a:t>SENZA RIDONDANZA</a:t>
            </a:r>
          </a:p>
        </p:txBody>
      </p:sp>
      <p:graphicFrame>
        <p:nvGraphicFramePr>
          <p:cNvPr id="12" name="Tabella 12">
            <a:extLst>
              <a:ext uri="{FF2B5EF4-FFF2-40B4-BE49-F238E27FC236}">
                <a16:creationId xmlns:a16="http://schemas.microsoft.com/office/drawing/2014/main" id="{605D79FB-F9D6-927C-1B39-C1FB2D42FAC6}"/>
              </a:ext>
            </a:extLst>
          </p:cNvPr>
          <p:cNvGraphicFramePr>
            <a:graphicFrameLocks noGrp="1"/>
          </p:cNvGraphicFramePr>
          <p:nvPr>
            <p:extLst>
              <p:ext uri="{D42A27DB-BD31-4B8C-83A1-F6EECF244321}">
                <p14:modId xmlns:p14="http://schemas.microsoft.com/office/powerpoint/2010/main" val="1407508735"/>
              </p:ext>
            </p:extLst>
          </p:nvPr>
        </p:nvGraphicFramePr>
        <p:xfrm>
          <a:off x="1085684" y="4247450"/>
          <a:ext cx="5117408" cy="741680"/>
        </p:xfrm>
        <a:graphic>
          <a:graphicData uri="http://schemas.openxmlformats.org/drawingml/2006/table">
            <a:tbl>
              <a:tblPr firstRow="1" bandRow="1">
                <a:tableStyleId>{C083E6E3-FA7D-4D7B-A595-EF9225AFEA82}</a:tableStyleId>
              </a:tblPr>
              <a:tblGrid>
                <a:gridCol w="1487705">
                  <a:extLst>
                    <a:ext uri="{9D8B030D-6E8A-4147-A177-3AD203B41FA5}">
                      <a16:colId xmlns:a16="http://schemas.microsoft.com/office/drawing/2014/main" val="908600769"/>
                    </a:ext>
                  </a:extLst>
                </a:gridCol>
                <a:gridCol w="1487705">
                  <a:extLst>
                    <a:ext uri="{9D8B030D-6E8A-4147-A177-3AD203B41FA5}">
                      <a16:colId xmlns:a16="http://schemas.microsoft.com/office/drawing/2014/main" val="660594229"/>
                    </a:ext>
                  </a:extLst>
                </a:gridCol>
                <a:gridCol w="1487705">
                  <a:extLst>
                    <a:ext uri="{9D8B030D-6E8A-4147-A177-3AD203B41FA5}">
                      <a16:colId xmlns:a16="http://schemas.microsoft.com/office/drawing/2014/main" val="597725522"/>
                    </a:ext>
                  </a:extLst>
                </a:gridCol>
                <a:gridCol w="654293">
                  <a:extLst>
                    <a:ext uri="{9D8B030D-6E8A-4147-A177-3AD203B41FA5}">
                      <a16:colId xmlns:a16="http://schemas.microsoft.com/office/drawing/2014/main" val="1683685209"/>
                    </a:ext>
                  </a:extLst>
                </a:gridCol>
              </a:tblGrid>
              <a:tr h="370840">
                <a:tc>
                  <a:txBody>
                    <a:bodyPr/>
                    <a:lstStyle/>
                    <a:p>
                      <a:r>
                        <a:rPr lang="it-IT" sz="1400" dirty="0"/>
                        <a:t>CONCETTO</a:t>
                      </a:r>
                    </a:p>
                  </a:txBody>
                  <a:tcPr/>
                </a:tc>
                <a:tc>
                  <a:txBody>
                    <a:bodyPr/>
                    <a:lstStyle/>
                    <a:p>
                      <a:r>
                        <a:rPr lang="it-IT" sz="1400" dirty="0"/>
                        <a:t>COSTRUTTO</a:t>
                      </a:r>
                    </a:p>
                  </a:txBody>
                  <a:tcPr/>
                </a:tc>
                <a:tc>
                  <a:txBody>
                    <a:bodyPr/>
                    <a:lstStyle/>
                    <a:p>
                      <a:r>
                        <a:rPr lang="it-IT" sz="1400" dirty="0"/>
                        <a:t>ACCESSO</a:t>
                      </a:r>
                    </a:p>
                  </a:txBody>
                  <a:tcPr/>
                </a:tc>
                <a:tc>
                  <a:txBody>
                    <a:bodyPr/>
                    <a:lstStyle/>
                    <a:p>
                      <a:r>
                        <a:rPr lang="it-IT" sz="1400" dirty="0"/>
                        <a:t>TIPO</a:t>
                      </a:r>
                    </a:p>
                  </a:txBody>
                  <a:tcPr/>
                </a:tc>
                <a:extLst>
                  <a:ext uri="{0D108BD9-81ED-4DB2-BD59-A6C34878D82A}">
                    <a16:rowId xmlns:a16="http://schemas.microsoft.com/office/drawing/2014/main" val="2681768904"/>
                  </a:ext>
                </a:extLst>
              </a:tr>
              <a:tr h="370840">
                <a:tc>
                  <a:txBody>
                    <a:bodyPr/>
                    <a:lstStyle/>
                    <a:p>
                      <a:r>
                        <a:rPr lang="it-IT" sz="1400" dirty="0"/>
                        <a:t>SEDE</a:t>
                      </a:r>
                    </a:p>
                  </a:txBody>
                  <a:tcPr/>
                </a:tc>
                <a:tc>
                  <a:txBody>
                    <a:bodyPr/>
                    <a:lstStyle/>
                    <a:p>
                      <a:r>
                        <a:rPr lang="it-IT" sz="1400" dirty="0"/>
                        <a:t>E</a:t>
                      </a:r>
                    </a:p>
                  </a:txBody>
                  <a:tcPr/>
                </a:tc>
                <a:tc>
                  <a:txBody>
                    <a:bodyPr/>
                    <a:lstStyle/>
                    <a:p>
                      <a:r>
                        <a:rPr lang="it-IT" sz="1400" dirty="0"/>
                        <a:t>5</a:t>
                      </a:r>
                    </a:p>
                  </a:txBody>
                  <a:tcPr/>
                </a:tc>
                <a:tc>
                  <a:txBody>
                    <a:bodyPr/>
                    <a:lstStyle/>
                    <a:p>
                      <a:r>
                        <a:rPr lang="it-IT" sz="1400" dirty="0"/>
                        <a:t>L</a:t>
                      </a:r>
                    </a:p>
                  </a:txBody>
                  <a:tcPr/>
                </a:tc>
                <a:extLst>
                  <a:ext uri="{0D108BD9-81ED-4DB2-BD59-A6C34878D82A}">
                    <a16:rowId xmlns:a16="http://schemas.microsoft.com/office/drawing/2014/main" val="898071202"/>
                  </a:ext>
                </a:extLst>
              </a:tr>
            </a:tbl>
          </a:graphicData>
        </a:graphic>
      </p:graphicFrame>
      <p:graphicFrame>
        <p:nvGraphicFramePr>
          <p:cNvPr id="13" name="Tabella 13">
            <a:extLst>
              <a:ext uri="{FF2B5EF4-FFF2-40B4-BE49-F238E27FC236}">
                <a16:creationId xmlns:a16="http://schemas.microsoft.com/office/drawing/2014/main" id="{D4BF5303-2AFB-E460-F960-1E12AFF976CA}"/>
              </a:ext>
            </a:extLst>
          </p:cNvPr>
          <p:cNvGraphicFramePr>
            <a:graphicFrameLocks noGrp="1"/>
          </p:cNvGraphicFramePr>
          <p:nvPr>
            <p:extLst>
              <p:ext uri="{D42A27DB-BD31-4B8C-83A1-F6EECF244321}">
                <p14:modId xmlns:p14="http://schemas.microsoft.com/office/powerpoint/2010/main" val="2572060177"/>
              </p:ext>
            </p:extLst>
          </p:nvPr>
        </p:nvGraphicFramePr>
        <p:xfrm>
          <a:off x="6641596" y="4081249"/>
          <a:ext cx="4417701" cy="1074081"/>
        </p:xfrm>
        <a:graphic>
          <a:graphicData uri="http://schemas.openxmlformats.org/drawingml/2006/table">
            <a:tbl>
              <a:tblPr firstRow="1" bandRow="1">
                <a:tableStyleId>{C083E6E3-FA7D-4D7B-A595-EF9225AFEA82}</a:tableStyleId>
              </a:tblPr>
              <a:tblGrid>
                <a:gridCol w="1265616">
                  <a:extLst>
                    <a:ext uri="{9D8B030D-6E8A-4147-A177-3AD203B41FA5}">
                      <a16:colId xmlns:a16="http://schemas.microsoft.com/office/drawing/2014/main" val="3537427034"/>
                    </a:ext>
                  </a:extLst>
                </a:gridCol>
                <a:gridCol w="1258829">
                  <a:extLst>
                    <a:ext uri="{9D8B030D-6E8A-4147-A177-3AD203B41FA5}">
                      <a16:colId xmlns:a16="http://schemas.microsoft.com/office/drawing/2014/main" val="2340633276"/>
                    </a:ext>
                  </a:extLst>
                </a:gridCol>
                <a:gridCol w="1258829">
                  <a:extLst>
                    <a:ext uri="{9D8B030D-6E8A-4147-A177-3AD203B41FA5}">
                      <a16:colId xmlns:a16="http://schemas.microsoft.com/office/drawing/2014/main" val="4107390862"/>
                    </a:ext>
                  </a:extLst>
                </a:gridCol>
                <a:gridCol w="634427">
                  <a:extLst>
                    <a:ext uri="{9D8B030D-6E8A-4147-A177-3AD203B41FA5}">
                      <a16:colId xmlns:a16="http://schemas.microsoft.com/office/drawing/2014/main" val="2213437643"/>
                    </a:ext>
                  </a:extLst>
                </a:gridCol>
              </a:tblGrid>
              <a:tr h="361575">
                <a:tc>
                  <a:txBody>
                    <a:bodyPr/>
                    <a:lstStyle/>
                    <a:p>
                      <a:r>
                        <a:rPr lang="it-IT" sz="1400" dirty="0"/>
                        <a:t>CONCETTO</a:t>
                      </a:r>
                    </a:p>
                  </a:txBody>
                  <a:tcPr/>
                </a:tc>
                <a:tc>
                  <a:txBody>
                    <a:bodyPr/>
                    <a:lstStyle/>
                    <a:p>
                      <a:r>
                        <a:rPr lang="it-IT" sz="1400" dirty="0"/>
                        <a:t>COSTRUTTO</a:t>
                      </a:r>
                    </a:p>
                  </a:txBody>
                  <a:tcPr/>
                </a:tc>
                <a:tc>
                  <a:txBody>
                    <a:bodyPr/>
                    <a:lstStyle/>
                    <a:p>
                      <a:r>
                        <a:rPr lang="it-IT" sz="1400" dirty="0"/>
                        <a:t>ACCESSO</a:t>
                      </a:r>
                    </a:p>
                  </a:txBody>
                  <a:tcPr/>
                </a:tc>
                <a:tc>
                  <a:txBody>
                    <a:bodyPr/>
                    <a:lstStyle/>
                    <a:p>
                      <a:r>
                        <a:rPr lang="it-IT" sz="1400" dirty="0"/>
                        <a:t>TIPO</a:t>
                      </a:r>
                    </a:p>
                  </a:txBody>
                  <a:tcPr/>
                </a:tc>
                <a:extLst>
                  <a:ext uri="{0D108BD9-81ED-4DB2-BD59-A6C34878D82A}">
                    <a16:rowId xmlns:a16="http://schemas.microsoft.com/office/drawing/2014/main" val="3494613573"/>
                  </a:ext>
                </a:extLst>
              </a:tr>
              <a:tr h="378874">
                <a:tc>
                  <a:txBody>
                    <a:bodyPr/>
                    <a:lstStyle/>
                    <a:p>
                      <a:r>
                        <a:rPr lang="it-IT" sz="1400" dirty="0"/>
                        <a:t>SEDE</a:t>
                      </a:r>
                    </a:p>
                  </a:txBody>
                  <a:tcPr/>
                </a:tc>
                <a:tc>
                  <a:txBody>
                    <a:bodyPr/>
                    <a:lstStyle/>
                    <a:p>
                      <a:r>
                        <a:rPr lang="it-IT" sz="1400" dirty="0"/>
                        <a:t>E</a:t>
                      </a:r>
                    </a:p>
                  </a:txBody>
                  <a:tcPr/>
                </a:tc>
                <a:tc>
                  <a:txBody>
                    <a:bodyPr/>
                    <a:lstStyle/>
                    <a:p>
                      <a:r>
                        <a:rPr lang="it-IT" sz="1400" dirty="0"/>
                        <a:t>5</a:t>
                      </a:r>
                    </a:p>
                  </a:txBody>
                  <a:tcPr/>
                </a:tc>
                <a:tc>
                  <a:txBody>
                    <a:bodyPr/>
                    <a:lstStyle/>
                    <a:p>
                      <a:r>
                        <a:rPr lang="it-IT" sz="1400" dirty="0"/>
                        <a:t>L</a:t>
                      </a:r>
                    </a:p>
                  </a:txBody>
                  <a:tcPr/>
                </a:tc>
                <a:extLst>
                  <a:ext uri="{0D108BD9-81ED-4DB2-BD59-A6C34878D82A}">
                    <a16:rowId xmlns:a16="http://schemas.microsoft.com/office/drawing/2014/main" val="4095514399"/>
                  </a:ext>
                </a:extLst>
              </a:tr>
              <a:tr h="333632">
                <a:tc>
                  <a:txBody>
                    <a:bodyPr/>
                    <a:lstStyle/>
                    <a:p>
                      <a:r>
                        <a:rPr lang="it-IT" sz="1400" dirty="0"/>
                        <a:t>LAVORA</a:t>
                      </a:r>
                    </a:p>
                  </a:txBody>
                  <a:tcPr/>
                </a:tc>
                <a:tc>
                  <a:txBody>
                    <a:bodyPr/>
                    <a:lstStyle/>
                    <a:p>
                      <a:r>
                        <a:rPr lang="it-IT" sz="1400" dirty="0"/>
                        <a:t>R</a:t>
                      </a:r>
                    </a:p>
                  </a:txBody>
                  <a:tcPr/>
                </a:tc>
                <a:tc>
                  <a:txBody>
                    <a:bodyPr/>
                    <a:lstStyle/>
                    <a:p>
                      <a:r>
                        <a:rPr lang="it-IT" sz="1400" dirty="0"/>
                        <a:t>25</a:t>
                      </a:r>
                    </a:p>
                  </a:txBody>
                  <a:tcPr/>
                </a:tc>
                <a:tc>
                  <a:txBody>
                    <a:bodyPr/>
                    <a:lstStyle/>
                    <a:p>
                      <a:r>
                        <a:rPr lang="it-IT" sz="1400" dirty="0"/>
                        <a:t>L</a:t>
                      </a:r>
                    </a:p>
                  </a:txBody>
                  <a:tcPr/>
                </a:tc>
                <a:extLst>
                  <a:ext uri="{0D108BD9-81ED-4DB2-BD59-A6C34878D82A}">
                    <a16:rowId xmlns:a16="http://schemas.microsoft.com/office/drawing/2014/main" val="1621766663"/>
                  </a:ext>
                </a:extLst>
              </a:tr>
            </a:tbl>
          </a:graphicData>
        </a:graphic>
      </p:graphicFrame>
      <p:sp>
        <p:nvSpPr>
          <p:cNvPr id="15" name="CasellaDiTesto 14">
            <a:extLst>
              <a:ext uri="{FF2B5EF4-FFF2-40B4-BE49-F238E27FC236}">
                <a16:creationId xmlns:a16="http://schemas.microsoft.com/office/drawing/2014/main" id="{25DAF256-3C49-BDBE-CFF2-AFB80AE5E350}"/>
              </a:ext>
            </a:extLst>
          </p:cNvPr>
          <p:cNvSpPr txBox="1"/>
          <p:nvPr/>
        </p:nvSpPr>
        <p:spPr>
          <a:xfrm>
            <a:off x="1085684" y="5402602"/>
            <a:ext cx="3078407" cy="584775"/>
          </a:xfrm>
          <a:prstGeom prst="rect">
            <a:avLst/>
          </a:prstGeom>
          <a:noFill/>
        </p:spPr>
        <p:txBody>
          <a:bodyPr wrap="none" rtlCol="0">
            <a:spAutoFit/>
          </a:bodyPr>
          <a:lstStyle/>
          <a:p>
            <a:r>
              <a:rPr lang="it-IT" sz="1400" dirty="0"/>
              <a:t>Numero accessi = 5 * 1/mese = 5/mese </a:t>
            </a:r>
          </a:p>
          <a:p>
            <a:endParaRPr lang="it-IT" dirty="0"/>
          </a:p>
        </p:txBody>
      </p:sp>
      <p:sp>
        <p:nvSpPr>
          <p:cNvPr id="16" name="CasellaDiTesto 15">
            <a:extLst>
              <a:ext uri="{FF2B5EF4-FFF2-40B4-BE49-F238E27FC236}">
                <a16:creationId xmlns:a16="http://schemas.microsoft.com/office/drawing/2014/main" id="{50338AD3-E553-7BBF-B1AD-730C79CDCCB7}"/>
              </a:ext>
            </a:extLst>
          </p:cNvPr>
          <p:cNvSpPr txBox="1"/>
          <p:nvPr/>
        </p:nvSpPr>
        <p:spPr>
          <a:xfrm>
            <a:off x="6641596" y="5402601"/>
            <a:ext cx="3221075" cy="584775"/>
          </a:xfrm>
          <a:prstGeom prst="rect">
            <a:avLst/>
          </a:prstGeom>
          <a:noFill/>
        </p:spPr>
        <p:txBody>
          <a:bodyPr wrap="none" rtlCol="0">
            <a:spAutoFit/>
          </a:bodyPr>
          <a:lstStyle/>
          <a:p>
            <a:r>
              <a:rPr lang="it-IT" sz="1400" dirty="0"/>
              <a:t>Numero accessi = 30 * 1/mese = 30/mese</a:t>
            </a:r>
          </a:p>
          <a:p>
            <a:endParaRPr lang="it-IT" dirty="0"/>
          </a:p>
        </p:txBody>
      </p:sp>
      <p:sp>
        <p:nvSpPr>
          <p:cNvPr id="17" name="CasellaDiTesto 16">
            <a:extLst>
              <a:ext uri="{FF2B5EF4-FFF2-40B4-BE49-F238E27FC236}">
                <a16:creationId xmlns:a16="http://schemas.microsoft.com/office/drawing/2014/main" id="{5863A3F2-D73A-1C24-8C87-644BE66716CC}"/>
              </a:ext>
            </a:extLst>
          </p:cNvPr>
          <p:cNvSpPr txBox="1"/>
          <p:nvPr/>
        </p:nvSpPr>
        <p:spPr>
          <a:xfrm>
            <a:off x="1085684" y="5751942"/>
            <a:ext cx="3116431" cy="307777"/>
          </a:xfrm>
          <a:prstGeom prst="rect">
            <a:avLst/>
          </a:prstGeom>
          <a:noFill/>
        </p:spPr>
        <p:txBody>
          <a:bodyPr wrap="none" rtlCol="0">
            <a:spAutoFit/>
          </a:bodyPr>
          <a:lstStyle/>
          <a:p>
            <a:r>
              <a:rPr lang="it-IT" sz="1400" dirty="0"/>
              <a:t>TOTALE ACCESSI CON RIDONDANZA = 50</a:t>
            </a:r>
          </a:p>
        </p:txBody>
      </p:sp>
      <p:sp>
        <p:nvSpPr>
          <p:cNvPr id="18" name="CasellaDiTesto 17">
            <a:extLst>
              <a:ext uri="{FF2B5EF4-FFF2-40B4-BE49-F238E27FC236}">
                <a16:creationId xmlns:a16="http://schemas.microsoft.com/office/drawing/2014/main" id="{A6BB6F04-5EB0-E15D-A27F-2D1068F6F935}"/>
              </a:ext>
            </a:extLst>
          </p:cNvPr>
          <p:cNvSpPr txBox="1"/>
          <p:nvPr/>
        </p:nvSpPr>
        <p:spPr>
          <a:xfrm>
            <a:off x="6641596" y="5680502"/>
            <a:ext cx="3259739" cy="307777"/>
          </a:xfrm>
          <a:prstGeom prst="rect">
            <a:avLst/>
          </a:prstGeom>
          <a:noFill/>
        </p:spPr>
        <p:txBody>
          <a:bodyPr wrap="none" rtlCol="0">
            <a:spAutoFit/>
          </a:bodyPr>
          <a:lstStyle/>
          <a:p>
            <a:r>
              <a:rPr lang="it-IT" sz="1400" dirty="0"/>
              <a:t>TOTALE ACCESSI SENZA RIDONDANZA = 60</a:t>
            </a:r>
          </a:p>
        </p:txBody>
      </p:sp>
      <p:sp>
        <p:nvSpPr>
          <p:cNvPr id="19" name="CasellaDiTesto 18">
            <a:extLst>
              <a:ext uri="{FF2B5EF4-FFF2-40B4-BE49-F238E27FC236}">
                <a16:creationId xmlns:a16="http://schemas.microsoft.com/office/drawing/2014/main" id="{18BF2606-E12E-A275-D17D-A86581FFAF6A}"/>
              </a:ext>
            </a:extLst>
          </p:cNvPr>
          <p:cNvSpPr txBox="1"/>
          <p:nvPr/>
        </p:nvSpPr>
        <p:spPr>
          <a:xfrm>
            <a:off x="3191556" y="6343925"/>
            <a:ext cx="5431552" cy="369332"/>
          </a:xfrm>
          <a:prstGeom prst="rect">
            <a:avLst/>
          </a:prstGeom>
          <a:noFill/>
        </p:spPr>
        <p:txBody>
          <a:bodyPr wrap="none" rtlCol="0">
            <a:spAutoFit/>
          </a:bodyPr>
          <a:lstStyle/>
          <a:p>
            <a:r>
              <a:rPr lang="it-IT" dirty="0"/>
              <a:t>CONVIENE DUNQUE MANTENERE IL DATO RIDONDANTE</a:t>
            </a:r>
          </a:p>
        </p:txBody>
      </p:sp>
    </p:spTree>
    <p:extLst>
      <p:ext uri="{BB962C8B-B14F-4D97-AF65-F5344CB8AC3E}">
        <p14:creationId xmlns:p14="http://schemas.microsoft.com/office/powerpoint/2010/main" val="2648498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19C1C88-432C-270A-E013-643369ED07C1}"/>
              </a:ext>
            </a:extLst>
          </p:cNvPr>
          <p:cNvSpPr txBox="1"/>
          <p:nvPr/>
        </p:nvSpPr>
        <p:spPr>
          <a:xfrm>
            <a:off x="599964" y="326821"/>
            <a:ext cx="4357796" cy="461665"/>
          </a:xfrm>
          <a:prstGeom prst="rect">
            <a:avLst/>
          </a:prstGeom>
          <a:noFill/>
        </p:spPr>
        <p:txBody>
          <a:bodyPr wrap="none" rtlCol="0">
            <a:spAutoFit/>
          </a:bodyPr>
          <a:lstStyle/>
          <a:p>
            <a:r>
              <a:rPr lang="it-IT" sz="2400" dirty="0">
                <a:solidFill>
                  <a:srgbClr val="FF0000"/>
                </a:solidFill>
              </a:rPr>
              <a:t>ELIMINAZIONE DELLE GERARCHIE</a:t>
            </a:r>
          </a:p>
        </p:txBody>
      </p:sp>
      <p:sp>
        <p:nvSpPr>
          <p:cNvPr id="3" name="CasellaDiTesto 2">
            <a:extLst>
              <a:ext uri="{FF2B5EF4-FFF2-40B4-BE49-F238E27FC236}">
                <a16:creationId xmlns:a16="http://schemas.microsoft.com/office/drawing/2014/main" id="{8C7BA43D-FD79-F5CE-0735-9170C1BAC707}"/>
              </a:ext>
            </a:extLst>
          </p:cNvPr>
          <p:cNvSpPr txBox="1"/>
          <p:nvPr/>
        </p:nvSpPr>
        <p:spPr>
          <a:xfrm>
            <a:off x="599964" y="988541"/>
            <a:ext cx="10201240" cy="923330"/>
          </a:xfrm>
          <a:prstGeom prst="rect">
            <a:avLst/>
          </a:prstGeom>
          <a:noFill/>
        </p:spPr>
        <p:txBody>
          <a:bodyPr wrap="square" rtlCol="0">
            <a:spAutoFit/>
          </a:bodyPr>
          <a:lstStyle/>
          <a:p>
            <a:r>
              <a:rPr lang="it-IT" sz="1800" dirty="0">
                <a:effectLst/>
                <a:latin typeface="Cambria" panose="02040503050406030204" pitchFamily="18" charset="0"/>
              </a:rPr>
              <a:t>Nello schema inizialmente elaborato, è presente una specializzazione dell’entità </a:t>
            </a:r>
            <a:r>
              <a:rPr lang="it-IT" sz="1800" dirty="0">
                <a:solidFill>
                  <a:schemeClr val="accent1">
                    <a:lumMod val="40000"/>
                    <a:lumOff val="60000"/>
                  </a:schemeClr>
                </a:solidFill>
                <a:effectLst/>
                <a:latin typeface="Cambria" panose="02040503050406030204" pitchFamily="18" charset="0"/>
              </a:rPr>
              <a:t>‘Auto’, </a:t>
            </a:r>
            <a:r>
              <a:rPr lang="it-IT" sz="1800" dirty="0">
                <a:effectLst/>
                <a:latin typeface="Cambria" panose="02040503050406030204" pitchFamily="18" charset="0"/>
              </a:rPr>
              <a:t>suddivisa in </a:t>
            </a:r>
            <a:r>
              <a:rPr lang="it-IT" sz="1800" dirty="0">
                <a:solidFill>
                  <a:schemeClr val="accent6">
                    <a:lumMod val="40000"/>
                    <a:lumOff val="60000"/>
                  </a:schemeClr>
                </a:solidFill>
                <a:effectLst/>
                <a:latin typeface="Cambria" panose="02040503050406030204" pitchFamily="18" charset="0"/>
              </a:rPr>
              <a:t>‘Auto Ibrida’ </a:t>
            </a:r>
            <a:r>
              <a:rPr lang="it-IT" sz="1800" dirty="0">
                <a:effectLst/>
                <a:latin typeface="Cambria" panose="02040503050406030204" pitchFamily="18" charset="0"/>
              </a:rPr>
              <a:t>e </a:t>
            </a:r>
            <a:r>
              <a:rPr lang="it-IT" sz="1800" dirty="0">
                <a:solidFill>
                  <a:schemeClr val="accent6">
                    <a:lumMod val="40000"/>
                    <a:lumOff val="60000"/>
                  </a:schemeClr>
                </a:solidFill>
                <a:effectLst/>
                <a:latin typeface="Cambria" panose="02040503050406030204" pitchFamily="18" charset="0"/>
              </a:rPr>
              <a:t>‘Auto Elettrica’.</a:t>
            </a:r>
            <a:endParaRPr lang="it-IT" dirty="0">
              <a:solidFill>
                <a:schemeClr val="accent6">
                  <a:lumMod val="40000"/>
                  <a:lumOff val="60000"/>
                </a:schemeClr>
              </a:solidFill>
            </a:endParaRPr>
          </a:p>
          <a:p>
            <a:endParaRPr lang="it-IT" dirty="0"/>
          </a:p>
        </p:txBody>
      </p:sp>
      <p:sp>
        <p:nvSpPr>
          <p:cNvPr id="4" name="CasellaDiTesto 3">
            <a:extLst>
              <a:ext uri="{FF2B5EF4-FFF2-40B4-BE49-F238E27FC236}">
                <a16:creationId xmlns:a16="http://schemas.microsoft.com/office/drawing/2014/main" id="{3D103A9A-2836-31FD-1058-940ADCC656AA}"/>
              </a:ext>
            </a:extLst>
          </p:cNvPr>
          <p:cNvSpPr txBox="1"/>
          <p:nvPr/>
        </p:nvSpPr>
        <p:spPr>
          <a:xfrm>
            <a:off x="599964" y="1911871"/>
            <a:ext cx="4985290" cy="2585323"/>
          </a:xfrm>
          <a:prstGeom prst="rect">
            <a:avLst/>
          </a:prstGeom>
          <a:noFill/>
        </p:spPr>
        <p:txBody>
          <a:bodyPr wrap="square" rtlCol="0">
            <a:spAutoFit/>
          </a:bodyPr>
          <a:lstStyle/>
          <a:p>
            <a:r>
              <a:rPr lang="it-IT" sz="1800" dirty="0">
                <a:effectLst/>
                <a:latin typeface="Cambria" panose="02040503050406030204" pitchFamily="18" charset="0"/>
              </a:rPr>
              <a:t>In questa fase di progettazione logica, è necessario individuare un metodo efficace di ristrutturazione che permetta l’eliminazione di questa gerarchia. </a:t>
            </a:r>
            <a:endParaRPr lang="it-IT" dirty="0"/>
          </a:p>
          <a:p>
            <a:r>
              <a:rPr lang="it-IT" sz="1800" dirty="0">
                <a:effectLst/>
                <a:latin typeface="Cambria" panose="02040503050406030204" pitchFamily="18" charset="0"/>
              </a:rPr>
              <a:t>La scelta effettuata è la creazione di due nuove relazioni, che rendono le entità figlie due nuove entità deboli. </a:t>
            </a:r>
            <a:r>
              <a:rPr lang="it-IT" dirty="0">
                <a:latin typeface="Cambria" panose="02040503050406030204" pitchFamily="18" charset="0"/>
              </a:rPr>
              <a:t>Ciò</a:t>
            </a:r>
            <a:r>
              <a:rPr lang="it-IT" sz="1800" dirty="0">
                <a:effectLst/>
                <a:latin typeface="Cambria" panose="02040503050406030204" pitchFamily="18" charset="0"/>
              </a:rPr>
              <a:t> è necessario affinché si preservi la separazione dei due concetti e si evitino attributi NULL.</a:t>
            </a:r>
            <a:endParaRPr lang="it-IT" dirty="0"/>
          </a:p>
        </p:txBody>
      </p:sp>
      <p:pic>
        <p:nvPicPr>
          <p:cNvPr id="6" name="Immagine 5">
            <a:extLst>
              <a:ext uri="{FF2B5EF4-FFF2-40B4-BE49-F238E27FC236}">
                <a16:creationId xmlns:a16="http://schemas.microsoft.com/office/drawing/2014/main" id="{E7B7281A-1B44-5207-F0A1-0C947AC58C0A}"/>
              </a:ext>
            </a:extLst>
          </p:cNvPr>
          <p:cNvPicPr>
            <a:picLocks noChangeAspect="1"/>
          </p:cNvPicPr>
          <p:nvPr/>
        </p:nvPicPr>
        <p:blipFill>
          <a:blip r:embed="rId2"/>
          <a:stretch>
            <a:fillRect/>
          </a:stretch>
        </p:blipFill>
        <p:spPr>
          <a:xfrm>
            <a:off x="6096000" y="2485933"/>
            <a:ext cx="5496036" cy="4022522"/>
          </a:xfrm>
          <a:prstGeom prst="rect">
            <a:avLst/>
          </a:prstGeom>
        </p:spPr>
      </p:pic>
      <p:sp>
        <p:nvSpPr>
          <p:cNvPr id="7" name="CasellaDiTesto 6">
            <a:extLst>
              <a:ext uri="{FF2B5EF4-FFF2-40B4-BE49-F238E27FC236}">
                <a16:creationId xmlns:a16="http://schemas.microsoft.com/office/drawing/2014/main" id="{ED6D57D8-BFB2-62CB-A482-DF73368E1EC9}"/>
              </a:ext>
            </a:extLst>
          </p:cNvPr>
          <p:cNvSpPr txBox="1"/>
          <p:nvPr/>
        </p:nvSpPr>
        <p:spPr>
          <a:xfrm>
            <a:off x="6096000" y="1911871"/>
            <a:ext cx="3666388" cy="646331"/>
          </a:xfrm>
          <a:prstGeom prst="rect">
            <a:avLst/>
          </a:prstGeom>
          <a:noFill/>
        </p:spPr>
        <p:txBody>
          <a:bodyPr wrap="none" rtlCol="0">
            <a:spAutoFit/>
          </a:bodyPr>
          <a:lstStyle/>
          <a:p>
            <a:r>
              <a:rPr lang="it-IT" sz="1800" dirty="0">
                <a:effectLst/>
                <a:latin typeface="Cambria" panose="02040503050406030204" pitchFamily="18" charset="0"/>
              </a:rPr>
              <a:t>Ristrutturiamo quindi come segue: </a:t>
            </a:r>
            <a:endParaRPr lang="it-IT" dirty="0"/>
          </a:p>
          <a:p>
            <a:endParaRPr lang="it-IT" dirty="0"/>
          </a:p>
        </p:txBody>
      </p:sp>
    </p:spTree>
    <p:extLst>
      <p:ext uri="{BB962C8B-B14F-4D97-AF65-F5344CB8AC3E}">
        <p14:creationId xmlns:p14="http://schemas.microsoft.com/office/powerpoint/2010/main" val="2726924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CasellaDiTesto 1">
            <a:extLst>
              <a:ext uri="{FF2B5EF4-FFF2-40B4-BE49-F238E27FC236}">
                <a16:creationId xmlns:a16="http://schemas.microsoft.com/office/drawing/2014/main" id="{704C2CC0-503C-0F71-5289-9BEF3C0D32B2}"/>
              </a:ext>
            </a:extLst>
          </p:cNvPr>
          <p:cNvSpPr txBox="1"/>
          <p:nvPr/>
        </p:nvSpPr>
        <p:spPr>
          <a:xfrm>
            <a:off x="1466764" y="465154"/>
            <a:ext cx="9833548" cy="64898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2"/>
                </a:solidFill>
                <a:latin typeface="+mj-lt"/>
                <a:ea typeface="+mj-ea"/>
                <a:cs typeface="+mj-cs"/>
              </a:rPr>
              <a:t>SCHEMA RELAZIONALE</a:t>
            </a:r>
          </a:p>
        </p:txBody>
      </p:sp>
      <p:grpSp>
        <p:nvGrpSpPr>
          <p:cNvPr id="26" name="Group 25">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7" name="Freeform: Shape 26">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ttangolo 3">
            <a:extLst>
              <a:ext uri="{FF2B5EF4-FFF2-40B4-BE49-F238E27FC236}">
                <a16:creationId xmlns:a16="http://schemas.microsoft.com/office/drawing/2014/main" id="{47F700A8-ED45-1FB7-A819-55B1E0B5E392}"/>
              </a:ext>
            </a:extLst>
          </p:cNvPr>
          <p:cNvSpPr/>
          <p:nvPr/>
        </p:nvSpPr>
        <p:spPr>
          <a:xfrm>
            <a:off x="1466764" y="789648"/>
            <a:ext cx="8783226" cy="5278703"/>
          </a:xfrm>
          <a:prstGeom prst="rect">
            <a:avLst/>
          </a:prstGeom>
        </p:spPr>
        <p:txBody>
          <a:bodyPr vert="horz" lIns="91440" tIns="45720" rIns="91440" bIns="45720" rtlCol="0" anchor="ctr">
            <a:noAutofit/>
          </a:bodyPr>
          <a:lstStyle/>
          <a:p>
            <a:pPr lvl="0" indent="-228600">
              <a:lnSpc>
                <a:spcPct val="90000"/>
              </a:lnSpc>
              <a:spcAft>
                <a:spcPts val="600"/>
              </a:spcAft>
              <a:buFont typeface="Arial" panose="020B0604020202020204" pitchFamily="34" charset="0"/>
              <a:buChar char="•"/>
            </a:pPr>
            <a:r>
              <a:rPr lang="it-IT" sz="1600" dirty="0">
                <a:solidFill>
                  <a:schemeClr val="tx2"/>
                </a:solidFill>
              </a:rPr>
              <a:t>Sede (</a:t>
            </a:r>
            <a:r>
              <a:rPr lang="it-IT" sz="1600" u="sng" dirty="0">
                <a:solidFill>
                  <a:schemeClr val="tx2"/>
                </a:solidFill>
              </a:rPr>
              <a:t>Id_sede</a:t>
            </a:r>
            <a:r>
              <a:rPr lang="it-IT" sz="1600" dirty="0">
                <a:solidFill>
                  <a:schemeClr val="tx2"/>
                </a:solidFill>
              </a:rPr>
              <a:t>, provincia, indirizzo, num_dipendenti, </a:t>
            </a:r>
            <a:r>
              <a:rPr lang="it-IT" sz="1600" u="sng" dirty="0">
                <a:solidFill>
                  <a:schemeClr val="tx2"/>
                </a:solidFill>
              </a:rPr>
              <a:t>Amministratore</a:t>
            </a:r>
            <a:r>
              <a:rPr lang="it-IT" sz="1600" dirty="0">
                <a:solidFill>
                  <a:schemeClr val="tx2"/>
                </a:solidFill>
              </a:rPr>
              <a:t>￪)</a:t>
            </a:r>
          </a:p>
          <a:p>
            <a:pPr lvl="0" indent="-228600">
              <a:lnSpc>
                <a:spcPct val="90000"/>
              </a:lnSpc>
              <a:spcAft>
                <a:spcPts val="600"/>
              </a:spcAft>
              <a:buFont typeface="Arial" panose="020B0604020202020204" pitchFamily="34" charset="0"/>
              <a:buChar char="•"/>
            </a:pPr>
            <a:r>
              <a:rPr lang="it-IT" sz="1600" dirty="0">
                <a:solidFill>
                  <a:schemeClr val="tx2"/>
                </a:solidFill>
              </a:rPr>
              <a:t>Amministratore (</a:t>
            </a:r>
            <a:r>
              <a:rPr lang="it-IT" sz="1600" u="sng" dirty="0">
                <a:solidFill>
                  <a:schemeClr val="tx2"/>
                </a:solidFill>
              </a:rPr>
              <a:t>CF</a:t>
            </a:r>
            <a:r>
              <a:rPr lang="it-IT" sz="1600" dirty="0">
                <a:solidFill>
                  <a:schemeClr val="tx2"/>
                </a:solidFill>
              </a:rPr>
              <a:t>, nome, cognome, </a:t>
            </a:r>
            <a:r>
              <a:rPr lang="it-IT" sz="1600" u="sng" dirty="0">
                <a:solidFill>
                  <a:schemeClr val="tx2"/>
                </a:solidFill>
              </a:rPr>
              <a:t>Sede</a:t>
            </a:r>
            <a:r>
              <a:rPr lang="it-IT" sz="1600" dirty="0">
                <a:solidFill>
                  <a:schemeClr val="tx2"/>
                </a:solidFill>
              </a:rPr>
              <a:t>￪)</a:t>
            </a:r>
          </a:p>
          <a:p>
            <a:pPr lvl="0" indent="-228600">
              <a:lnSpc>
                <a:spcPct val="90000"/>
              </a:lnSpc>
              <a:spcAft>
                <a:spcPts val="600"/>
              </a:spcAft>
              <a:buFont typeface="Arial" panose="020B0604020202020204" pitchFamily="34" charset="0"/>
              <a:buChar char="•"/>
            </a:pPr>
            <a:r>
              <a:rPr lang="it-IT" sz="1600" dirty="0">
                <a:solidFill>
                  <a:schemeClr val="tx2"/>
                </a:solidFill>
              </a:rPr>
              <a:t>Telefono (</a:t>
            </a:r>
            <a:r>
              <a:rPr lang="it-IT" sz="1600" u="sng" dirty="0">
                <a:solidFill>
                  <a:schemeClr val="tx2"/>
                </a:solidFill>
              </a:rPr>
              <a:t>Num_tel</a:t>
            </a:r>
            <a:r>
              <a:rPr lang="it-IT" sz="1600" dirty="0">
                <a:solidFill>
                  <a:schemeClr val="tx2"/>
                </a:solidFill>
              </a:rPr>
              <a:t>, </a:t>
            </a:r>
            <a:r>
              <a:rPr lang="it-IT" sz="1600" u="sng" dirty="0">
                <a:solidFill>
                  <a:schemeClr val="tx2"/>
                </a:solidFill>
              </a:rPr>
              <a:t>Amministratore</a:t>
            </a:r>
            <a:r>
              <a:rPr lang="it-IT" sz="1600" dirty="0">
                <a:solidFill>
                  <a:schemeClr val="tx2"/>
                </a:solidFill>
              </a:rPr>
              <a:t>￪)</a:t>
            </a:r>
          </a:p>
          <a:p>
            <a:pPr lvl="0" indent="-228600">
              <a:lnSpc>
                <a:spcPct val="90000"/>
              </a:lnSpc>
              <a:spcAft>
                <a:spcPts val="600"/>
              </a:spcAft>
              <a:buFont typeface="Arial" panose="020B0604020202020204" pitchFamily="34" charset="0"/>
              <a:buChar char="•"/>
            </a:pPr>
            <a:r>
              <a:rPr lang="it-IT" sz="1600" dirty="0">
                <a:solidFill>
                  <a:schemeClr val="tx2"/>
                </a:solidFill>
              </a:rPr>
              <a:t>Dipendente (</a:t>
            </a:r>
            <a:r>
              <a:rPr lang="it-IT" sz="1600" u="sng" dirty="0">
                <a:solidFill>
                  <a:schemeClr val="tx2"/>
                </a:solidFill>
              </a:rPr>
              <a:t>CF</a:t>
            </a:r>
            <a:r>
              <a:rPr lang="it-IT" sz="1600" dirty="0">
                <a:solidFill>
                  <a:schemeClr val="tx2"/>
                </a:solidFill>
              </a:rPr>
              <a:t>, nome, cognome, </a:t>
            </a:r>
            <a:r>
              <a:rPr lang="it-IT" sz="1600" u="sng" dirty="0">
                <a:solidFill>
                  <a:schemeClr val="tx2"/>
                </a:solidFill>
              </a:rPr>
              <a:t>Amministratore</a:t>
            </a:r>
            <a:r>
              <a:rPr lang="it-IT" sz="1600" dirty="0">
                <a:solidFill>
                  <a:schemeClr val="tx2"/>
                </a:solidFill>
              </a:rPr>
              <a:t>￪, </a:t>
            </a:r>
            <a:r>
              <a:rPr lang="it-IT" sz="1600" u="sng" dirty="0">
                <a:solidFill>
                  <a:schemeClr val="tx2"/>
                </a:solidFill>
              </a:rPr>
              <a:t>Sede</a:t>
            </a:r>
            <a:r>
              <a:rPr lang="it-IT" sz="1600" dirty="0">
                <a:solidFill>
                  <a:schemeClr val="tx2"/>
                </a:solidFill>
              </a:rPr>
              <a:t>￪)</a:t>
            </a:r>
          </a:p>
          <a:p>
            <a:pPr indent="-228600">
              <a:lnSpc>
                <a:spcPct val="90000"/>
              </a:lnSpc>
              <a:spcAft>
                <a:spcPts val="600"/>
              </a:spcAft>
              <a:buFont typeface="Arial" panose="020B0604020202020204" pitchFamily="34" charset="0"/>
              <a:buChar char="•"/>
            </a:pPr>
            <a:r>
              <a:rPr lang="it-IT" sz="1600" dirty="0">
                <a:solidFill>
                  <a:schemeClr val="tx2"/>
                </a:solidFill>
              </a:rPr>
              <a:t>Possiede (</a:t>
            </a:r>
            <a:r>
              <a:rPr lang="it-IT" sz="1600" u="sng" dirty="0">
                <a:solidFill>
                  <a:schemeClr val="tx2"/>
                </a:solidFill>
              </a:rPr>
              <a:t>Sede</a:t>
            </a:r>
            <a:r>
              <a:rPr lang="it-IT" sz="1600" dirty="0">
                <a:solidFill>
                  <a:schemeClr val="tx2"/>
                </a:solidFill>
              </a:rPr>
              <a:t>￪, </a:t>
            </a:r>
            <a:r>
              <a:rPr lang="it-IT" sz="1600" u="sng" dirty="0">
                <a:solidFill>
                  <a:schemeClr val="tx2"/>
                </a:solidFill>
              </a:rPr>
              <a:t>Auto</a:t>
            </a:r>
            <a:r>
              <a:rPr lang="it-IT" sz="1600" dirty="0">
                <a:solidFill>
                  <a:schemeClr val="tx2"/>
                </a:solidFill>
              </a:rPr>
              <a:t>￪)</a:t>
            </a:r>
          </a:p>
          <a:p>
            <a:pPr lvl="0" indent="-228600">
              <a:lnSpc>
                <a:spcPct val="90000"/>
              </a:lnSpc>
              <a:spcAft>
                <a:spcPts val="600"/>
              </a:spcAft>
              <a:buFont typeface="Arial" panose="020B0604020202020204" pitchFamily="34" charset="0"/>
              <a:buChar char="•"/>
            </a:pPr>
            <a:r>
              <a:rPr lang="it-IT" sz="1600" dirty="0">
                <a:solidFill>
                  <a:schemeClr val="tx2"/>
                </a:solidFill>
              </a:rPr>
              <a:t>Auto (</a:t>
            </a:r>
            <a:r>
              <a:rPr lang="it-IT" sz="1600" u="sng" dirty="0">
                <a:solidFill>
                  <a:schemeClr val="tx2"/>
                </a:solidFill>
              </a:rPr>
              <a:t>ID</a:t>
            </a:r>
            <a:r>
              <a:rPr lang="it-IT" sz="1600" dirty="0">
                <a:solidFill>
                  <a:schemeClr val="tx2"/>
                </a:solidFill>
              </a:rPr>
              <a:t>, prezzo, num_km, descrizione)</a:t>
            </a:r>
          </a:p>
          <a:p>
            <a:pPr lvl="0" indent="-228600">
              <a:lnSpc>
                <a:spcPct val="90000"/>
              </a:lnSpc>
              <a:spcAft>
                <a:spcPts val="600"/>
              </a:spcAft>
              <a:buFont typeface="Arial" panose="020B0604020202020204" pitchFamily="34" charset="0"/>
              <a:buChar char="•"/>
            </a:pPr>
            <a:r>
              <a:rPr lang="it-IT" sz="1600" dirty="0">
                <a:solidFill>
                  <a:schemeClr val="tx2"/>
                </a:solidFill>
              </a:rPr>
              <a:t>Colore (</a:t>
            </a:r>
            <a:r>
              <a:rPr lang="it-IT" sz="1600" u="sng" dirty="0">
                <a:solidFill>
                  <a:schemeClr val="tx2"/>
                </a:solidFill>
              </a:rPr>
              <a:t>Codice_colore</a:t>
            </a:r>
            <a:r>
              <a:rPr lang="it-IT" sz="1600" dirty="0">
                <a:solidFill>
                  <a:schemeClr val="tx2"/>
                </a:solidFill>
              </a:rPr>
              <a:t>, </a:t>
            </a:r>
            <a:r>
              <a:rPr lang="it-IT" sz="1600" u="sng" dirty="0">
                <a:solidFill>
                  <a:schemeClr val="tx2"/>
                </a:solidFill>
              </a:rPr>
              <a:t>Auto</a:t>
            </a:r>
            <a:r>
              <a:rPr lang="it-IT" sz="1600" dirty="0">
                <a:solidFill>
                  <a:schemeClr val="tx2"/>
                </a:solidFill>
              </a:rPr>
              <a:t>￪)</a:t>
            </a:r>
          </a:p>
          <a:p>
            <a:pPr lvl="0" indent="-228600">
              <a:lnSpc>
                <a:spcPct val="90000"/>
              </a:lnSpc>
              <a:spcAft>
                <a:spcPts val="600"/>
              </a:spcAft>
              <a:buFont typeface="Arial" panose="020B0604020202020204" pitchFamily="34" charset="0"/>
              <a:buChar char="•"/>
            </a:pPr>
            <a:r>
              <a:rPr lang="it-IT" sz="1600" dirty="0">
                <a:solidFill>
                  <a:schemeClr val="tx2"/>
                </a:solidFill>
              </a:rPr>
              <a:t>Auto Elettrica (</a:t>
            </a:r>
            <a:r>
              <a:rPr lang="it-IT" sz="1600" u="sng" dirty="0">
                <a:solidFill>
                  <a:schemeClr val="tx2"/>
                </a:solidFill>
              </a:rPr>
              <a:t>Auto</a:t>
            </a:r>
            <a:r>
              <a:rPr lang="it-IT" sz="1600" dirty="0">
                <a:solidFill>
                  <a:schemeClr val="tx2"/>
                </a:solidFill>
              </a:rPr>
              <a:t>￪, anno)</a:t>
            </a:r>
          </a:p>
          <a:p>
            <a:pPr lvl="0" indent="-228600">
              <a:lnSpc>
                <a:spcPct val="90000"/>
              </a:lnSpc>
              <a:spcAft>
                <a:spcPts val="600"/>
              </a:spcAft>
              <a:buFont typeface="Arial" panose="020B0604020202020204" pitchFamily="34" charset="0"/>
              <a:buChar char="•"/>
            </a:pPr>
            <a:r>
              <a:rPr lang="it-IT" sz="1600" dirty="0">
                <a:solidFill>
                  <a:schemeClr val="tx2"/>
                </a:solidFill>
              </a:rPr>
              <a:t>Auto Ibrida (</a:t>
            </a:r>
            <a:r>
              <a:rPr lang="it-IT" sz="1600" u="sng" dirty="0">
                <a:solidFill>
                  <a:schemeClr val="tx2"/>
                </a:solidFill>
              </a:rPr>
              <a:t>Auto</a:t>
            </a:r>
            <a:r>
              <a:rPr lang="it-IT" sz="1600" dirty="0">
                <a:solidFill>
                  <a:schemeClr val="tx2"/>
                </a:solidFill>
              </a:rPr>
              <a:t>￪)</a:t>
            </a:r>
          </a:p>
          <a:p>
            <a:pPr lvl="0" indent="-228600">
              <a:lnSpc>
                <a:spcPct val="90000"/>
              </a:lnSpc>
              <a:spcAft>
                <a:spcPts val="600"/>
              </a:spcAft>
              <a:buFont typeface="Arial" panose="020B0604020202020204" pitchFamily="34" charset="0"/>
              <a:buChar char="•"/>
            </a:pPr>
            <a:r>
              <a:rPr lang="it-IT" sz="1600" dirty="0">
                <a:solidFill>
                  <a:schemeClr val="tx2"/>
                </a:solidFill>
              </a:rPr>
              <a:t>Cliente (</a:t>
            </a:r>
            <a:r>
              <a:rPr lang="it-IT" sz="1600" u="sng" dirty="0">
                <a:solidFill>
                  <a:schemeClr val="tx2"/>
                </a:solidFill>
              </a:rPr>
              <a:t>Id_cliente</a:t>
            </a:r>
            <a:r>
              <a:rPr lang="it-IT" sz="1600" dirty="0">
                <a:solidFill>
                  <a:schemeClr val="tx2"/>
                </a:solidFill>
              </a:rPr>
              <a:t>, nome, cognome)</a:t>
            </a:r>
          </a:p>
          <a:p>
            <a:pPr lvl="0" indent="-228600">
              <a:lnSpc>
                <a:spcPct val="90000"/>
              </a:lnSpc>
              <a:spcAft>
                <a:spcPts val="600"/>
              </a:spcAft>
              <a:buFont typeface="Arial" panose="020B0604020202020204" pitchFamily="34" charset="0"/>
              <a:buChar char="•"/>
            </a:pPr>
            <a:r>
              <a:rPr lang="it-IT" sz="1600" dirty="0">
                <a:solidFill>
                  <a:schemeClr val="tx2"/>
                </a:solidFill>
              </a:rPr>
              <a:t>Acquista (Data, </a:t>
            </a:r>
            <a:r>
              <a:rPr lang="it-IT" sz="1600" u="sng" dirty="0">
                <a:solidFill>
                  <a:schemeClr val="tx2"/>
                </a:solidFill>
              </a:rPr>
              <a:t>Cliente</a:t>
            </a:r>
            <a:r>
              <a:rPr lang="it-IT" sz="1600" dirty="0">
                <a:solidFill>
                  <a:schemeClr val="tx2"/>
                </a:solidFill>
              </a:rPr>
              <a:t>￪, </a:t>
            </a:r>
            <a:r>
              <a:rPr lang="it-IT" sz="1600" u="sng" dirty="0">
                <a:solidFill>
                  <a:schemeClr val="tx2"/>
                </a:solidFill>
              </a:rPr>
              <a:t>Auto</a:t>
            </a:r>
            <a:r>
              <a:rPr lang="it-IT" sz="1600" dirty="0">
                <a:solidFill>
                  <a:schemeClr val="tx2"/>
                </a:solidFill>
              </a:rPr>
              <a:t>￪)</a:t>
            </a:r>
          </a:p>
          <a:p>
            <a:pPr lvl="0" indent="-228600">
              <a:lnSpc>
                <a:spcPct val="90000"/>
              </a:lnSpc>
              <a:spcAft>
                <a:spcPts val="600"/>
              </a:spcAft>
              <a:buFont typeface="Arial" panose="020B0604020202020204" pitchFamily="34" charset="0"/>
              <a:buChar char="•"/>
            </a:pPr>
            <a:r>
              <a:rPr lang="it-IT" sz="1600" dirty="0">
                <a:solidFill>
                  <a:schemeClr val="tx2"/>
                </a:solidFill>
              </a:rPr>
              <a:t>Gestisce (</a:t>
            </a:r>
            <a:r>
              <a:rPr lang="it-IT" sz="1600" u="sng" dirty="0">
                <a:solidFill>
                  <a:schemeClr val="tx2"/>
                </a:solidFill>
              </a:rPr>
              <a:t>Sede</a:t>
            </a:r>
            <a:r>
              <a:rPr lang="it-IT" sz="1600" dirty="0">
                <a:solidFill>
                  <a:schemeClr val="tx2"/>
                </a:solidFill>
              </a:rPr>
              <a:t>￪, </a:t>
            </a:r>
            <a:r>
              <a:rPr lang="it-IT" sz="1600" u="sng" dirty="0">
                <a:solidFill>
                  <a:schemeClr val="tx2"/>
                </a:solidFill>
              </a:rPr>
              <a:t>Amministratore</a:t>
            </a:r>
            <a:r>
              <a:rPr lang="it-IT" sz="1600" dirty="0">
                <a:solidFill>
                  <a:schemeClr val="tx2"/>
                </a:solidFill>
              </a:rPr>
              <a:t>￪)</a:t>
            </a:r>
          </a:p>
          <a:p>
            <a:pPr lvl="0" indent="-228600">
              <a:lnSpc>
                <a:spcPct val="90000"/>
              </a:lnSpc>
              <a:spcAft>
                <a:spcPts val="600"/>
              </a:spcAft>
              <a:buFont typeface="Arial" panose="020B0604020202020204" pitchFamily="34" charset="0"/>
              <a:buChar char="•"/>
            </a:pPr>
            <a:r>
              <a:rPr lang="it-IT" sz="1600" dirty="0">
                <a:solidFill>
                  <a:schemeClr val="tx2"/>
                </a:solidFill>
              </a:rPr>
              <a:t>Assume (</a:t>
            </a:r>
            <a:r>
              <a:rPr lang="it-IT" sz="1600" u="sng" dirty="0">
                <a:solidFill>
                  <a:schemeClr val="tx2"/>
                </a:solidFill>
              </a:rPr>
              <a:t>Amministratore</a:t>
            </a:r>
            <a:r>
              <a:rPr lang="it-IT" sz="1600" dirty="0">
                <a:solidFill>
                  <a:schemeClr val="tx2"/>
                </a:solidFill>
              </a:rPr>
              <a:t>￪, </a:t>
            </a:r>
            <a:r>
              <a:rPr lang="it-IT" sz="1600" u="sng" dirty="0">
                <a:solidFill>
                  <a:schemeClr val="tx2"/>
                </a:solidFill>
              </a:rPr>
              <a:t>Dipendente</a:t>
            </a:r>
            <a:r>
              <a:rPr lang="it-IT" sz="1600" dirty="0">
                <a:solidFill>
                  <a:schemeClr val="tx2"/>
                </a:solidFill>
              </a:rPr>
              <a:t>￪, data_assunzione)</a:t>
            </a:r>
          </a:p>
          <a:p>
            <a:pPr lvl="0" indent="-228600">
              <a:lnSpc>
                <a:spcPct val="90000"/>
              </a:lnSpc>
              <a:spcAft>
                <a:spcPts val="600"/>
              </a:spcAft>
              <a:buFont typeface="Arial" panose="020B0604020202020204" pitchFamily="34" charset="0"/>
              <a:buChar char="•"/>
            </a:pPr>
            <a:r>
              <a:rPr lang="it-IT" sz="1600" dirty="0">
                <a:solidFill>
                  <a:schemeClr val="tx2"/>
                </a:solidFill>
              </a:rPr>
              <a:t>Lavora (</a:t>
            </a:r>
            <a:r>
              <a:rPr lang="it-IT" sz="1600" u="sng" dirty="0">
                <a:solidFill>
                  <a:schemeClr val="tx2"/>
                </a:solidFill>
              </a:rPr>
              <a:t>Sede</a:t>
            </a:r>
            <a:r>
              <a:rPr lang="it-IT" sz="1600" dirty="0">
                <a:solidFill>
                  <a:schemeClr val="tx2"/>
                </a:solidFill>
              </a:rPr>
              <a:t>￪, </a:t>
            </a:r>
            <a:r>
              <a:rPr lang="it-IT" sz="1600" u="sng" dirty="0">
                <a:solidFill>
                  <a:schemeClr val="tx2"/>
                </a:solidFill>
              </a:rPr>
              <a:t>Dipendente</a:t>
            </a:r>
            <a:r>
              <a:rPr lang="it-IT" sz="1600" dirty="0">
                <a:solidFill>
                  <a:schemeClr val="tx2"/>
                </a:solidFill>
              </a:rPr>
              <a:t>￪)</a:t>
            </a:r>
          </a:p>
        </p:txBody>
      </p:sp>
    </p:spTree>
    <p:extLst>
      <p:ext uri="{BB962C8B-B14F-4D97-AF65-F5344CB8AC3E}">
        <p14:creationId xmlns:p14="http://schemas.microsoft.com/office/powerpoint/2010/main" val="1247245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CasellaDiTesto 1">
            <a:extLst>
              <a:ext uri="{FF2B5EF4-FFF2-40B4-BE49-F238E27FC236}">
                <a16:creationId xmlns:a16="http://schemas.microsoft.com/office/drawing/2014/main" id="{CB65E1DE-A5EF-FD0B-DBAF-F478911169E3}"/>
              </a:ext>
            </a:extLst>
          </p:cNvPr>
          <p:cNvSpPr txBox="1"/>
          <p:nvPr/>
        </p:nvSpPr>
        <p:spPr>
          <a:xfrm>
            <a:off x="1179226" y="1755073"/>
            <a:ext cx="9833548" cy="10668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a:solidFill>
                  <a:schemeClr val="tx2"/>
                </a:solidFill>
                <a:latin typeface="+mj-lt"/>
                <a:ea typeface="+mj-ea"/>
                <a:cs typeface="+mj-cs"/>
              </a:rPr>
              <a:t>NORMALIZZAZIONE</a:t>
            </a:r>
          </a:p>
        </p:txBody>
      </p:sp>
      <p:grpSp>
        <p:nvGrpSpPr>
          <p:cNvPr id="26" name="Group 25">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7" name="Freeform: Shape 26">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asellaDiTesto 2">
            <a:extLst>
              <a:ext uri="{FF2B5EF4-FFF2-40B4-BE49-F238E27FC236}">
                <a16:creationId xmlns:a16="http://schemas.microsoft.com/office/drawing/2014/main" id="{B8D457C9-DA50-9BE8-9FFC-A9B5C1DE83B0}"/>
              </a:ext>
            </a:extLst>
          </p:cNvPr>
          <p:cNvSpPr txBox="1"/>
          <p:nvPr/>
        </p:nvSpPr>
        <p:spPr>
          <a:xfrm>
            <a:off x="1179073" y="2923165"/>
            <a:ext cx="9833548" cy="294557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it-IT" dirty="0">
                <a:solidFill>
                  <a:schemeClr val="tx2"/>
                </a:solidFill>
              </a:rPr>
              <a:t>Il database si presenta già normalizzato. Esso è infatti </a:t>
            </a:r>
            <a:r>
              <a:rPr lang="it-IT" b="1" dirty="0">
                <a:solidFill>
                  <a:schemeClr val="tx2"/>
                </a:solidFill>
              </a:rPr>
              <a:t>in prima forma normale</a:t>
            </a:r>
            <a:r>
              <a:rPr lang="it-IT" dirty="0">
                <a:solidFill>
                  <a:schemeClr val="tx2"/>
                </a:solidFill>
              </a:rPr>
              <a:t> (1NF) poiché tutti gli attributi sono atomici dopo la ristrutturazione, avendo eliminato gli attributi multivalore </a:t>
            </a:r>
          </a:p>
          <a:p>
            <a:pPr indent="-228600">
              <a:lnSpc>
                <a:spcPct val="90000"/>
              </a:lnSpc>
              <a:spcAft>
                <a:spcPts val="600"/>
              </a:spcAft>
              <a:buFont typeface="Arial" panose="020B0604020202020204" pitchFamily="34" charset="0"/>
              <a:buChar char="•"/>
            </a:pPr>
            <a:r>
              <a:rPr lang="it-IT" dirty="0">
                <a:solidFill>
                  <a:schemeClr val="tx2"/>
                </a:solidFill>
                <a:effectLst/>
              </a:rPr>
              <a:t>È </a:t>
            </a:r>
            <a:r>
              <a:rPr lang="it-IT" b="1" dirty="0">
                <a:solidFill>
                  <a:schemeClr val="tx2"/>
                </a:solidFill>
                <a:effectLst/>
              </a:rPr>
              <a:t>in seconda forma normale </a:t>
            </a:r>
            <a:r>
              <a:rPr lang="it-IT" dirty="0">
                <a:solidFill>
                  <a:schemeClr val="tx2"/>
                </a:solidFill>
                <a:effectLst/>
              </a:rPr>
              <a:t>(2NF) perché, oltre ad essere già in 1NF, quando è presente una chiave primaria composta da più attributi tutte le dipendenze funzionali che la riguardano sono piene e non parziali. </a:t>
            </a:r>
          </a:p>
          <a:p>
            <a:pPr indent="-228600">
              <a:lnSpc>
                <a:spcPct val="90000"/>
              </a:lnSpc>
              <a:spcAft>
                <a:spcPts val="600"/>
              </a:spcAft>
              <a:buFont typeface="Arial" panose="020B0604020202020204" pitchFamily="34" charset="0"/>
              <a:buChar char="•"/>
            </a:pPr>
            <a:r>
              <a:rPr lang="it-IT" dirty="0">
                <a:solidFill>
                  <a:schemeClr val="tx2"/>
                </a:solidFill>
                <a:effectLst/>
              </a:rPr>
              <a:t>È </a:t>
            </a:r>
            <a:r>
              <a:rPr lang="it-IT" b="1" dirty="0">
                <a:solidFill>
                  <a:schemeClr val="tx2"/>
                </a:solidFill>
                <a:effectLst/>
              </a:rPr>
              <a:t>in terza forma normale </a:t>
            </a:r>
            <a:r>
              <a:rPr lang="it-IT" dirty="0">
                <a:solidFill>
                  <a:schemeClr val="tx2"/>
                </a:solidFill>
                <a:effectLst/>
              </a:rPr>
              <a:t>(3NF) perché, oltre ad essere già in 2NF, in tutte le tabelle non sono presenti dipendenze transitive fra attributi non chiave e la chiave primaria. </a:t>
            </a:r>
            <a:endParaRPr lang="it-IT" dirty="0">
              <a:solidFill>
                <a:schemeClr val="tx2"/>
              </a:solidFill>
            </a:endParaRPr>
          </a:p>
          <a:p>
            <a:pPr indent="-228600">
              <a:lnSpc>
                <a:spcPct val="90000"/>
              </a:lnSpc>
              <a:spcAft>
                <a:spcPts val="600"/>
              </a:spcAft>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2941216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E7859197-62D7-24DD-F960-590303172531}"/>
              </a:ext>
            </a:extLst>
          </p:cNvPr>
          <p:cNvSpPr txBox="1"/>
          <p:nvPr/>
        </p:nvSpPr>
        <p:spPr>
          <a:xfrm>
            <a:off x="865351" y="2517663"/>
            <a:ext cx="4645019" cy="1822674"/>
          </a:xfrm>
          <a:prstGeom prst="rect">
            <a:avLst/>
          </a:prstGeom>
        </p:spPr>
        <p:txBody>
          <a:bodyPr vert="horz" lIns="91440" tIns="45720" rIns="91440" bIns="45720" rtlCol="0">
            <a:noAutofit/>
          </a:bodyPr>
          <a:lstStyle/>
          <a:p>
            <a:pPr>
              <a:lnSpc>
                <a:spcPct val="90000"/>
              </a:lnSpc>
              <a:spcAft>
                <a:spcPts val="600"/>
              </a:spcAft>
            </a:pPr>
            <a:r>
              <a:rPr lang="en-US" sz="4000" dirty="0"/>
              <a:t>5. REALIZZAZIONE DELLA BASE DI DATI CON MYSQL</a:t>
            </a:r>
          </a:p>
        </p:txBody>
      </p:sp>
      <p:sp>
        <p:nvSpPr>
          <p:cNvPr id="18" name="Freeform: Shape 1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Database">
            <a:extLst>
              <a:ext uri="{FF2B5EF4-FFF2-40B4-BE49-F238E27FC236}">
                <a16:creationId xmlns:a16="http://schemas.microsoft.com/office/drawing/2014/main" id="{34F6B868-6B60-BF78-C818-DC7BAB7B5313}"/>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2534838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D2B5F0C-DDB1-44D2-0552-E6B1B6C547E9}"/>
              </a:ext>
            </a:extLst>
          </p:cNvPr>
          <p:cNvPicPr>
            <a:picLocks noChangeAspect="1"/>
          </p:cNvPicPr>
          <p:nvPr/>
        </p:nvPicPr>
        <p:blipFill>
          <a:blip r:embed="rId2"/>
          <a:stretch>
            <a:fillRect/>
          </a:stretch>
        </p:blipFill>
        <p:spPr>
          <a:xfrm>
            <a:off x="-2" y="-288"/>
            <a:ext cx="3993540" cy="3746500"/>
          </a:xfrm>
          <a:prstGeom prst="rect">
            <a:avLst/>
          </a:prstGeom>
        </p:spPr>
      </p:pic>
      <p:pic>
        <p:nvPicPr>
          <p:cNvPr id="5" name="Immagine 4" descr="Immagine che contiene tavolo&#10;&#10;Descrizione generata automaticamente">
            <a:extLst>
              <a:ext uri="{FF2B5EF4-FFF2-40B4-BE49-F238E27FC236}">
                <a16:creationId xmlns:a16="http://schemas.microsoft.com/office/drawing/2014/main" id="{2DCE3DFD-468B-D514-DB5E-E29D68CC8EAF}"/>
              </a:ext>
            </a:extLst>
          </p:cNvPr>
          <p:cNvPicPr>
            <a:picLocks noChangeAspect="1"/>
          </p:cNvPicPr>
          <p:nvPr/>
        </p:nvPicPr>
        <p:blipFill>
          <a:blip r:embed="rId3"/>
          <a:stretch>
            <a:fillRect/>
          </a:stretch>
        </p:blipFill>
        <p:spPr>
          <a:xfrm>
            <a:off x="1" y="3746500"/>
            <a:ext cx="4122102" cy="3111500"/>
          </a:xfrm>
          <a:prstGeom prst="rect">
            <a:avLst/>
          </a:prstGeom>
        </p:spPr>
      </p:pic>
      <p:pic>
        <p:nvPicPr>
          <p:cNvPr id="7" name="Immagine 6">
            <a:extLst>
              <a:ext uri="{FF2B5EF4-FFF2-40B4-BE49-F238E27FC236}">
                <a16:creationId xmlns:a16="http://schemas.microsoft.com/office/drawing/2014/main" id="{98380BEC-22D1-3A84-8FA5-359A711F0641}"/>
              </a:ext>
            </a:extLst>
          </p:cNvPr>
          <p:cNvPicPr>
            <a:picLocks noChangeAspect="1"/>
          </p:cNvPicPr>
          <p:nvPr/>
        </p:nvPicPr>
        <p:blipFill>
          <a:blip r:embed="rId4"/>
          <a:stretch>
            <a:fillRect/>
          </a:stretch>
        </p:blipFill>
        <p:spPr>
          <a:xfrm>
            <a:off x="4122105" y="0"/>
            <a:ext cx="3993540" cy="3746500"/>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1A7608DD-ECD5-3A4D-FE49-074B0639C777}"/>
              </a:ext>
            </a:extLst>
          </p:cNvPr>
          <p:cNvPicPr>
            <a:picLocks noChangeAspect="1"/>
          </p:cNvPicPr>
          <p:nvPr/>
        </p:nvPicPr>
        <p:blipFill>
          <a:blip r:embed="rId5"/>
          <a:stretch>
            <a:fillRect/>
          </a:stretch>
        </p:blipFill>
        <p:spPr>
          <a:xfrm>
            <a:off x="4122104" y="3746213"/>
            <a:ext cx="3993540" cy="3112075"/>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B8F235DC-55FC-888D-F084-BAA95EA237F0}"/>
              </a:ext>
            </a:extLst>
          </p:cNvPr>
          <p:cNvPicPr>
            <a:picLocks noChangeAspect="1"/>
          </p:cNvPicPr>
          <p:nvPr/>
        </p:nvPicPr>
        <p:blipFill>
          <a:blip r:embed="rId6"/>
          <a:stretch>
            <a:fillRect/>
          </a:stretch>
        </p:blipFill>
        <p:spPr>
          <a:xfrm>
            <a:off x="8115647" y="0"/>
            <a:ext cx="4076353" cy="3456646"/>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7FD9DB65-22F1-A4D5-8C0E-8286A8D5428C}"/>
              </a:ext>
            </a:extLst>
          </p:cNvPr>
          <p:cNvPicPr>
            <a:picLocks noChangeAspect="1"/>
          </p:cNvPicPr>
          <p:nvPr/>
        </p:nvPicPr>
        <p:blipFill>
          <a:blip r:embed="rId7"/>
          <a:stretch>
            <a:fillRect/>
          </a:stretch>
        </p:blipFill>
        <p:spPr>
          <a:xfrm>
            <a:off x="8115644" y="3570215"/>
            <a:ext cx="4076356" cy="3287785"/>
          </a:xfrm>
          <a:prstGeom prst="rect">
            <a:avLst/>
          </a:prstGeom>
        </p:spPr>
      </p:pic>
      <p:sp>
        <p:nvSpPr>
          <p:cNvPr id="14" name="CasellaDiTesto 13">
            <a:extLst>
              <a:ext uri="{FF2B5EF4-FFF2-40B4-BE49-F238E27FC236}">
                <a16:creationId xmlns:a16="http://schemas.microsoft.com/office/drawing/2014/main" id="{8F615AA1-B0EF-F66B-27BA-32BCBF15058C}"/>
              </a:ext>
            </a:extLst>
          </p:cNvPr>
          <p:cNvSpPr txBox="1"/>
          <p:nvPr/>
        </p:nvSpPr>
        <p:spPr>
          <a:xfrm>
            <a:off x="2618645" y="13360"/>
            <a:ext cx="1229824" cy="369332"/>
          </a:xfrm>
          <a:prstGeom prst="rect">
            <a:avLst/>
          </a:prstGeom>
          <a:noFill/>
        </p:spPr>
        <p:txBody>
          <a:bodyPr wrap="none" rtlCol="0">
            <a:spAutoFit/>
          </a:bodyPr>
          <a:lstStyle/>
          <a:p>
            <a:r>
              <a:rPr lang="it-IT" dirty="0"/>
              <a:t>Codice SQL</a:t>
            </a:r>
          </a:p>
        </p:txBody>
      </p:sp>
    </p:spTree>
    <p:extLst>
      <p:ext uri="{BB962C8B-B14F-4D97-AF65-F5344CB8AC3E}">
        <p14:creationId xmlns:p14="http://schemas.microsoft.com/office/powerpoint/2010/main" val="2867152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con angoli arrotondati 10">
            <a:extLst>
              <a:ext uri="{FF2B5EF4-FFF2-40B4-BE49-F238E27FC236}">
                <a16:creationId xmlns:a16="http://schemas.microsoft.com/office/drawing/2014/main" id="{9E93749C-B836-F5DA-DA01-8BA467156EF2}"/>
              </a:ext>
            </a:extLst>
          </p:cNvPr>
          <p:cNvSpPr/>
          <p:nvPr/>
        </p:nvSpPr>
        <p:spPr>
          <a:xfrm>
            <a:off x="145774" y="5361791"/>
            <a:ext cx="11843448" cy="6486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9907830B-D407-D283-3E83-B5E570F13FE6}"/>
              </a:ext>
            </a:extLst>
          </p:cNvPr>
          <p:cNvSpPr/>
          <p:nvPr/>
        </p:nvSpPr>
        <p:spPr>
          <a:xfrm>
            <a:off x="145775" y="2978706"/>
            <a:ext cx="11843448" cy="208630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F78E252D-AFEF-0C88-4F61-F76B2C837EA5}"/>
              </a:ext>
            </a:extLst>
          </p:cNvPr>
          <p:cNvSpPr/>
          <p:nvPr/>
        </p:nvSpPr>
        <p:spPr>
          <a:xfrm>
            <a:off x="145775" y="710164"/>
            <a:ext cx="11843448" cy="19083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 name="CasellaDiTesto 4">
            <a:extLst>
              <a:ext uri="{FF2B5EF4-FFF2-40B4-BE49-F238E27FC236}">
                <a16:creationId xmlns:a16="http://schemas.microsoft.com/office/drawing/2014/main" id="{EEA35585-78B8-F97B-CFF8-701E2DD40543}"/>
              </a:ext>
            </a:extLst>
          </p:cNvPr>
          <p:cNvSpPr txBox="1"/>
          <p:nvPr/>
        </p:nvSpPr>
        <p:spPr>
          <a:xfrm>
            <a:off x="145775" y="145773"/>
            <a:ext cx="4439357" cy="461665"/>
          </a:xfrm>
          <a:prstGeom prst="rect">
            <a:avLst/>
          </a:prstGeom>
          <a:noFill/>
        </p:spPr>
        <p:txBody>
          <a:bodyPr wrap="none" rtlCol="0">
            <a:spAutoFit/>
          </a:bodyPr>
          <a:lstStyle/>
          <a:p>
            <a:r>
              <a:rPr lang="it-IT" sz="2400" dirty="0"/>
              <a:t>6. IMPLEMENTAZIONE QUERY SQL</a:t>
            </a:r>
          </a:p>
        </p:txBody>
      </p:sp>
      <p:sp>
        <p:nvSpPr>
          <p:cNvPr id="6" name="CasellaDiTesto 5">
            <a:extLst>
              <a:ext uri="{FF2B5EF4-FFF2-40B4-BE49-F238E27FC236}">
                <a16:creationId xmlns:a16="http://schemas.microsoft.com/office/drawing/2014/main" id="{67F19AE0-660E-AC4C-9977-C71D32524658}"/>
              </a:ext>
            </a:extLst>
          </p:cNvPr>
          <p:cNvSpPr txBox="1"/>
          <p:nvPr/>
        </p:nvSpPr>
        <p:spPr>
          <a:xfrm>
            <a:off x="5109404" y="781898"/>
            <a:ext cx="7082595" cy="369332"/>
          </a:xfrm>
          <a:prstGeom prst="rect">
            <a:avLst/>
          </a:prstGeom>
          <a:noFill/>
        </p:spPr>
        <p:txBody>
          <a:bodyPr wrap="square" rtlCol="0">
            <a:spAutoFit/>
          </a:bodyPr>
          <a:lstStyle/>
          <a:p>
            <a:r>
              <a:rPr lang="it-IT" dirty="0">
                <a:solidFill>
                  <a:schemeClr val="accent6"/>
                </a:solidFill>
              </a:rPr>
              <a:t>INSERT INTO </a:t>
            </a:r>
            <a:r>
              <a:rPr lang="it-IT" dirty="0"/>
              <a:t>Auto (ID, prezzo, descrizione, num_km) </a:t>
            </a:r>
            <a:r>
              <a:rPr lang="it-IT" dirty="0">
                <a:solidFill>
                  <a:schemeClr val="accent6"/>
                </a:solidFill>
              </a:rPr>
              <a:t>VALUES</a:t>
            </a:r>
            <a:r>
              <a:rPr lang="it-IT" dirty="0"/>
              <a:t> (?, ?, ?, ?)</a:t>
            </a:r>
          </a:p>
        </p:txBody>
      </p:sp>
      <p:sp>
        <p:nvSpPr>
          <p:cNvPr id="8" name="CasellaDiTesto 7">
            <a:extLst>
              <a:ext uri="{FF2B5EF4-FFF2-40B4-BE49-F238E27FC236}">
                <a16:creationId xmlns:a16="http://schemas.microsoft.com/office/drawing/2014/main" id="{73270777-9929-E569-6A18-BF805D608C79}"/>
              </a:ext>
            </a:extLst>
          </p:cNvPr>
          <p:cNvSpPr txBox="1"/>
          <p:nvPr/>
        </p:nvSpPr>
        <p:spPr>
          <a:xfrm>
            <a:off x="5109405" y="1175173"/>
            <a:ext cx="7082595" cy="1477328"/>
          </a:xfrm>
          <a:prstGeom prst="rect">
            <a:avLst/>
          </a:prstGeom>
          <a:noFill/>
        </p:spPr>
        <p:txBody>
          <a:bodyPr wrap="square" rtlCol="0">
            <a:spAutoFit/>
          </a:bodyPr>
          <a:lstStyle/>
          <a:p>
            <a:r>
              <a:rPr lang="it-IT" dirty="0"/>
              <a:t>In base alla scelta dell’utente verranno effettuati gli inserimenti nelle tabelle ‘Auto_elettrica’ o ‘Auto_ibrida’:</a:t>
            </a:r>
          </a:p>
          <a:p>
            <a:endParaRPr lang="it-IT" dirty="0"/>
          </a:p>
          <a:p>
            <a:r>
              <a:rPr lang="it-IT" dirty="0"/>
              <a:t>	</a:t>
            </a:r>
            <a:r>
              <a:rPr lang="it-IT" dirty="0">
                <a:solidFill>
                  <a:schemeClr val="accent6"/>
                </a:solidFill>
              </a:rPr>
              <a:t>INSERT INTO</a:t>
            </a:r>
            <a:r>
              <a:rPr lang="it-IT" dirty="0">
                <a:solidFill>
                  <a:schemeClr val="accent1"/>
                </a:solidFill>
              </a:rPr>
              <a:t> </a:t>
            </a:r>
            <a:r>
              <a:rPr lang="it-IT" dirty="0"/>
              <a:t>Auto_elettrica (ID, anno) </a:t>
            </a:r>
            <a:r>
              <a:rPr lang="it-IT" dirty="0">
                <a:solidFill>
                  <a:schemeClr val="accent6"/>
                </a:solidFill>
              </a:rPr>
              <a:t>VALUES</a:t>
            </a:r>
            <a:r>
              <a:rPr lang="it-IT" dirty="0"/>
              <a:t> (?, ?)</a:t>
            </a:r>
          </a:p>
          <a:p>
            <a:r>
              <a:rPr lang="it-IT" dirty="0"/>
              <a:t>	</a:t>
            </a:r>
            <a:r>
              <a:rPr lang="it-IT" dirty="0">
                <a:solidFill>
                  <a:schemeClr val="accent6"/>
                </a:solidFill>
              </a:rPr>
              <a:t>INSERT INTO </a:t>
            </a:r>
            <a:r>
              <a:rPr lang="it-IT" dirty="0"/>
              <a:t>Auto_ibrida (ID) </a:t>
            </a:r>
            <a:r>
              <a:rPr lang="it-IT" dirty="0">
                <a:solidFill>
                  <a:schemeClr val="accent6"/>
                </a:solidFill>
              </a:rPr>
              <a:t>VALUES</a:t>
            </a:r>
            <a:r>
              <a:rPr lang="it-IT" dirty="0"/>
              <a:t> (?)</a:t>
            </a:r>
          </a:p>
        </p:txBody>
      </p:sp>
      <p:sp>
        <p:nvSpPr>
          <p:cNvPr id="9" name="CasellaDiTesto 8">
            <a:extLst>
              <a:ext uri="{FF2B5EF4-FFF2-40B4-BE49-F238E27FC236}">
                <a16:creationId xmlns:a16="http://schemas.microsoft.com/office/drawing/2014/main" id="{ECF8BBA1-A374-1DBC-A2D3-7D074F23CB80}"/>
              </a:ext>
            </a:extLst>
          </p:cNvPr>
          <p:cNvSpPr txBox="1"/>
          <p:nvPr/>
        </p:nvSpPr>
        <p:spPr>
          <a:xfrm>
            <a:off x="5109405" y="2985559"/>
            <a:ext cx="7082595" cy="2308324"/>
          </a:xfrm>
          <a:prstGeom prst="rect">
            <a:avLst/>
          </a:prstGeom>
          <a:noFill/>
        </p:spPr>
        <p:txBody>
          <a:bodyPr wrap="square" rtlCol="0">
            <a:spAutoFit/>
          </a:bodyPr>
          <a:lstStyle/>
          <a:p>
            <a:r>
              <a:rPr lang="it-IT" dirty="0">
                <a:solidFill>
                  <a:schemeClr val="accent6"/>
                </a:solidFill>
              </a:rPr>
              <a:t>INSERT INTO </a:t>
            </a:r>
            <a:r>
              <a:rPr lang="it-IT" dirty="0"/>
              <a:t>Dipendente (CF, nome, cognome, CF_amministratore, id_Sede) </a:t>
            </a:r>
            <a:r>
              <a:rPr lang="it-IT" dirty="0">
                <a:solidFill>
                  <a:schemeClr val="accent6"/>
                </a:solidFill>
              </a:rPr>
              <a:t>VALUES</a:t>
            </a:r>
            <a:r>
              <a:rPr lang="it-IT" dirty="0"/>
              <a:t> (?, ?, ?, ?, ?)</a:t>
            </a:r>
          </a:p>
          <a:p>
            <a:endParaRPr lang="it-IT" dirty="0"/>
          </a:p>
          <a:p>
            <a:r>
              <a:rPr lang="it-IT" dirty="0"/>
              <a:t>Dopo l’inserimento del nuovo dipendente, bisogna incrementare il numero di dipendenti nell’entità Sede</a:t>
            </a:r>
          </a:p>
          <a:p>
            <a:r>
              <a:rPr lang="it-IT" dirty="0"/>
              <a:t>	</a:t>
            </a:r>
            <a:r>
              <a:rPr lang="it-IT" dirty="0">
                <a:solidFill>
                  <a:schemeClr val="accent6"/>
                </a:solidFill>
              </a:rPr>
              <a:t>UPDATE</a:t>
            </a:r>
            <a:r>
              <a:rPr lang="it-IT" dirty="0"/>
              <a:t> Sede </a:t>
            </a:r>
            <a:r>
              <a:rPr lang="it-IT" dirty="0">
                <a:solidFill>
                  <a:schemeClr val="accent6"/>
                </a:solidFill>
              </a:rPr>
              <a:t>SET</a:t>
            </a:r>
            <a:r>
              <a:rPr lang="it-IT" dirty="0"/>
              <a:t> num_dipendenti=num_dipendenti +1</a:t>
            </a:r>
          </a:p>
          <a:p>
            <a:r>
              <a:rPr lang="it-IT" dirty="0"/>
              <a:t>	</a:t>
            </a:r>
            <a:r>
              <a:rPr lang="it-IT" dirty="0">
                <a:solidFill>
                  <a:schemeClr val="accent6"/>
                </a:solidFill>
              </a:rPr>
              <a:t>WHERE</a:t>
            </a:r>
            <a:r>
              <a:rPr lang="it-IT" dirty="0"/>
              <a:t> Sede.id_Sede = ?</a:t>
            </a:r>
          </a:p>
          <a:p>
            <a:r>
              <a:rPr lang="it-IT" dirty="0"/>
              <a:t>	</a:t>
            </a:r>
          </a:p>
        </p:txBody>
      </p:sp>
      <p:sp>
        <p:nvSpPr>
          <p:cNvPr id="12" name="CasellaDiTesto 11">
            <a:extLst>
              <a:ext uri="{FF2B5EF4-FFF2-40B4-BE49-F238E27FC236}">
                <a16:creationId xmlns:a16="http://schemas.microsoft.com/office/drawing/2014/main" id="{B5C0FE43-6E7C-C515-26A2-CDAC50CC1578}"/>
              </a:ext>
            </a:extLst>
          </p:cNvPr>
          <p:cNvSpPr txBox="1"/>
          <p:nvPr/>
        </p:nvSpPr>
        <p:spPr>
          <a:xfrm>
            <a:off x="5109404" y="5501504"/>
            <a:ext cx="6551794" cy="369332"/>
          </a:xfrm>
          <a:prstGeom prst="rect">
            <a:avLst/>
          </a:prstGeom>
          <a:noFill/>
        </p:spPr>
        <p:txBody>
          <a:bodyPr wrap="none" rtlCol="0">
            <a:spAutoFit/>
          </a:bodyPr>
          <a:lstStyle/>
          <a:p>
            <a:r>
              <a:rPr lang="it-IT" dirty="0">
                <a:solidFill>
                  <a:schemeClr val="accent6"/>
                </a:solidFill>
              </a:rPr>
              <a:t>INSERT INTO </a:t>
            </a:r>
            <a:r>
              <a:rPr lang="it-IT" dirty="0"/>
              <a:t>Cliente (Id_cliente, nome, cognome) </a:t>
            </a:r>
            <a:r>
              <a:rPr lang="it-IT" dirty="0">
                <a:solidFill>
                  <a:schemeClr val="accent6"/>
                </a:solidFill>
              </a:rPr>
              <a:t>VALUES</a:t>
            </a:r>
            <a:r>
              <a:rPr lang="it-IT" dirty="0"/>
              <a:t> (?, ?, ?)</a:t>
            </a:r>
          </a:p>
        </p:txBody>
      </p:sp>
      <p:sp>
        <p:nvSpPr>
          <p:cNvPr id="2" name="CasellaDiTesto 1">
            <a:extLst>
              <a:ext uri="{FF2B5EF4-FFF2-40B4-BE49-F238E27FC236}">
                <a16:creationId xmlns:a16="http://schemas.microsoft.com/office/drawing/2014/main" id="{87E508B6-8124-F520-0BA9-48443F50DF91}"/>
              </a:ext>
            </a:extLst>
          </p:cNvPr>
          <p:cNvSpPr txBox="1"/>
          <p:nvPr/>
        </p:nvSpPr>
        <p:spPr>
          <a:xfrm>
            <a:off x="202777" y="769568"/>
            <a:ext cx="4325351" cy="646331"/>
          </a:xfrm>
          <a:prstGeom prst="rect">
            <a:avLst/>
          </a:prstGeom>
          <a:noFill/>
        </p:spPr>
        <p:txBody>
          <a:bodyPr wrap="none" rtlCol="0">
            <a:spAutoFit/>
          </a:bodyPr>
          <a:lstStyle/>
          <a:p>
            <a:r>
              <a:rPr lang="it-IT" dirty="0">
                <a:solidFill>
                  <a:schemeClr val="accent6"/>
                </a:solidFill>
              </a:rPr>
              <a:t>OPERAZIONE 1: </a:t>
            </a:r>
            <a:r>
              <a:rPr lang="it-IT" dirty="0"/>
              <a:t>Aggiungere una nuova auto </a:t>
            </a:r>
          </a:p>
          <a:p>
            <a:endParaRPr lang="it-IT" dirty="0"/>
          </a:p>
        </p:txBody>
      </p:sp>
      <p:sp>
        <p:nvSpPr>
          <p:cNvPr id="3" name="CasellaDiTesto 2">
            <a:extLst>
              <a:ext uri="{FF2B5EF4-FFF2-40B4-BE49-F238E27FC236}">
                <a16:creationId xmlns:a16="http://schemas.microsoft.com/office/drawing/2014/main" id="{49D5F565-56AE-37CD-4127-811553B8A01D}"/>
              </a:ext>
            </a:extLst>
          </p:cNvPr>
          <p:cNvSpPr txBox="1"/>
          <p:nvPr/>
        </p:nvSpPr>
        <p:spPr>
          <a:xfrm>
            <a:off x="202777" y="2985559"/>
            <a:ext cx="4825360" cy="646331"/>
          </a:xfrm>
          <a:prstGeom prst="rect">
            <a:avLst/>
          </a:prstGeom>
          <a:noFill/>
        </p:spPr>
        <p:txBody>
          <a:bodyPr wrap="none" rtlCol="0">
            <a:spAutoFit/>
          </a:bodyPr>
          <a:lstStyle/>
          <a:p>
            <a:r>
              <a:rPr lang="it-IT" dirty="0">
                <a:solidFill>
                  <a:schemeClr val="accent6"/>
                </a:solidFill>
              </a:rPr>
              <a:t>OPERAZIONE 2:</a:t>
            </a:r>
            <a:r>
              <a:rPr lang="it-IT" dirty="0">
                <a:solidFill>
                  <a:schemeClr val="tx1"/>
                </a:solidFill>
              </a:rPr>
              <a:t> Aggiungere un nuovo dipendente</a:t>
            </a:r>
          </a:p>
          <a:p>
            <a:endParaRPr lang="it-IT" dirty="0"/>
          </a:p>
        </p:txBody>
      </p:sp>
      <p:sp>
        <p:nvSpPr>
          <p:cNvPr id="10" name="CasellaDiTesto 9">
            <a:extLst>
              <a:ext uri="{FF2B5EF4-FFF2-40B4-BE49-F238E27FC236}">
                <a16:creationId xmlns:a16="http://schemas.microsoft.com/office/drawing/2014/main" id="{78888206-65A0-779A-3BAF-ADBA0AD37E14}"/>
              </a:ext>
            </a:extLst>
          </p:cNvPr>
          <p:cNvSpPr txBox="1"/>
          <p:nvPr/>
        </p:nvSpPr>
        <p:spPr>
          <a:xfrm>
            <a:off x="202777" y="5501504"/>
            <a:ext cx="4373954" cy="646331"/>
          </a:xfrm>
          <a:prstGeom prst="rect">
            <a:avLst/>
          </a:prstGeom>
          <a:noFill/>
        </p:spPr>
        <p:txBody>
          <a:bodyPr wrap="none" rtlCol="0">
            <a:spAutoFit/>
          </a:bodyPr>
          <a:lstStyle/>
          <a:p>
            <a:r>
              <a:rPr lang="it-IT" dirty="0">
                <a:solidFill>
                  <a:schemeClr val="accent6"/>
                </a:solidFill>
              </a:rPr>
              <a:t>OPERAZIONE 3</a:t>
            </a:r>
            <a:r>
              <a:rPr lang="it-IT" dirty="0">
                <a:solidFill>
                  <a:schemeClr val="tx1"/>
                </a:solidFill>
              </a:rPr>
              <a:t>: Aggiungere un nuovo cliente</a:t>
            </a:r>
          </a:p>
          <a:p>
            <a:endParaRPr lang="it-IT" dirty="0"/>
          </a:p>
        </p:txBody>
      </p:sp>
    </p:spTree>
    <p:extLst>
      <p:ext uri="{BB962C8B-B14F-4D97-AF65-F5344CB8AC3E}">
        <p14:creationId xmlns:p14="http://schemas.microsoft.com/office/powerpoint/2010/main" val="3322691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6CF4DE9F-D32D-242E-9DB6-9666254B2FCA}"/>
              </a:ext>
            </a:extLst>
          </p:cNvPr>
          <p:cNvSpPr/>
          <p:nvPr/>
        </p:nvSpPr>
        <p:spPr>
          <a:xfrm>
            <a:off x="204966" y="2852081"/>
            <a:ext cx="11782065" cy="38085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 name="Rettangolo con angoli arrotondati 1">
            <a:extLst>
              <a:ext uri="{FF2B5EF4-FFF2-40B4-BE49-F238E27FC236}">
                <a16:creationId xmlns:a16="http://schemas.microsoft.com/office/drawing/2014/main" id="{319B7267-8629-4849-FC0F-41B1D38ED1DE}"/>
              </a:ext>
            </a:extLst>
          </p:cNvPr>
          <p:cNvSpPr/>
          <p:nvPr/>
        </p:nvSpPr>
        <p:spPr>
          <a:xfrm>
            <a:off x="204967" y="127055"/>
            <a:ext cx="11782065" cy="214826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 name="CasellaDiTesto 2">
            <a:extLst>
              <a:ext uri="{FF2B5EF4-FFF2-40B4-BE49-F238E27FC236}">
                <a16:creationId xmlns:a16="http://schemas.microsoft.com/office/drawing/2014/main" id="{1089D681-7A90-A16A-7E38-FA81C7ABF2E4}"/>
              </a:ext>
            </a:extLst>
          </p:cNvPr>
          <p:cNvSpPr txBox="1"/>
          <p:nvPr/>
        </p:nvSpPr>
        <p:spPr>
          <a:xfrm>
            <a:off x="299097" y="362941"/>
            <a:ext cx="4211782" cy="923330"/>
          </a:xfrm>
          <a:prstGeom prst="rect">
            <a:avLst/>
          </a:prstGeom>
          <a:noFill/>
        </p:spPr>
        <p:txBody>
          <a:bodyPr wrap="square" rtlCol="0">
            <a:spAutoFit/>
          </a:bodyPr>
          <a:lstStyle/>
          <a:p>
            <a:r>
              <a:rPr lang="it-IT" dirty="0">
                <a:solidFill>
                  <a:schemeClr val="accent6"/>
                </a:solidFill>
              </a:rPr>
              <a:t>OPERAZIONE 4:</a:t>
            </a:r>
            <a:r>
              <a:rPr lang="it-IT" dirty="0"/>
              <a:t> Selezionare il nome e il cognome dell’Amministratore che gestisce una sede</a:t>
            </a:r>
          </a:p>
        </p:txBody>
      </p:sp>
      <p:sp>
        <p:nvSpPr>
          <p:cNvPr id="4" name="CasellaDiTesto 3">
            <a:extLst>
              <a:ext uri="{FF2B5EF4-FFF2-40B4-BE49-F238E27FC236}">
                <a16:creationId xmlns:a16="http://schemas.microsoft.com/office/drawing/2014/main" id="{C0C15A86-D4BA-4B73-6D04-2774292A6A59}"/>
              </a:ext>
            </a:extLst>
          </p:cNvPr>
          <p:cNvSpPr txBox="1"/>
          <p:nvPr/>
        </p:nvSpPr>
        <p:spPr>
          <a:xfrm>
            <a:off x="6096000" y="319340"/>
            <a:ext cx="2743200" cy="2031325"/>
          </a:xfrm>
          <a:prstGeom prst="rect">
            <a:avLst/>
          </a:prstGeom>
          <a:noFill/>
        </p:spPr>
        <p:txBody>
          <a:bodyPr wrap="square" rtlCol="0">
            <a:spAutoFit/>
          </a:bodyPr>
          <a:lstStyle/>
          <a:p>
            <a:r>
              <a:rPr lang="it-IT" dirty="0">
                <a:solidFill>
                  <a:schemeClr val="accent6"/>
                </a:solidFill>
              </a:rPr>
              <a:t>SELECT</a:t>
            </a:r>
            <a:r>
              <a:rPr lang="it-IT" dirty="0"/>
              <a:t> nome, cognome</a:t>
            </a:r>
          </a:p>
          <a:p>
            <a:r>
              <a:rPr lang="it-IT" dirty="0">
                <a:solidFill>
                  <a:schemeClr val="accent6"/>
                </a:solidFill>
              </a:rPr>
              <a:t>FROM</a:t>
            </a:r>
            <a:r>
              <a:rPr lang="it-IT" dirty="0"/>
              <a:t> Amministratore</a:t>
            </a:r>
          </a:p>
          <a:p>
            <a:r>
              <a:rPr lang="it-IT" dirty="0">
                <a:solidFill>
                  <a:schemeClr val="accent6"/>
                </a:solidFill>
              </a:rPr>
              <a:t>WHERE</a:t>
            </a:r>
            <a:r>
              <a:rPr lang="it-IT" dirty="0"/>
              <a:t> id_sede = (</a:t>
            </a:r>
          </a:p>
          <a:p>
            <a:r>
              <a:rPr lang="it-IT" dirty="0"/>
              <a:t>      </a:t>
            </a:r>
            <a:r>
              <a:rPr lang="it-IT" dirty="0">
                <a:solidFill>
                  <a:schemeClr val="accent6"/>
                </a:solidFill>
              </a:rPr>
              <a:t>SELECT</a:t>
            </a:r>
            <a:r>
              <a:rPr lang="it-IT" dirty="0"/>
              <a:t> id_sede</a:t>
            </a:r>
          </a:p>
          <a:p>
            <a:r>
              <a:rPr lang="it-IT" dirty="0"/>
              <a:t>      </a:t>
            </a:r>
            <a:r>
              <a:rPr lang="it-IT" dirty="0">
                <a:solidFill>
                  <a:schemeClr val="accent6"/>
                </a:solidFill>
              </a:rPr>
              <a:t>FROM</a:t>
            </a:r>
            <a:r>
              <a:rPr lang="it-IT" dirty="0"/>
              <a:t> Sede</a:t>
            </a:r>
          </a:p>
          <a:p>
            <a:r>
              <a:rPr lang="it-IT" dirty="0"/>
              <a:t>      </a:t>
            </a:r>
            <a:r>
              <a:rPr lang="it-IT" dirty="0">
                <a:solidFill>
                  <a:schemeClr val="accent6"/>
                </a:solidFill>
              </a:rPr>
              <a:t>WHERE</a:t>
            </a:r>
            <a:r>
              <a:rPr lang="it-IT" dirty="0"/>
              <a:t> provincia = ‘?’</a:t>
            </a:r>
          </a:p>
          <a:p>
            <a:r>
              <a:rPr lang="it-IT" dirty="0"/>
              <a:t>)</a:t>
            </a:r>
          </a:p>
        </p:txBody>
      </p:sp>
      <p:sp>
        <p:nvSpPr>
          <p:cNvPr id="5" name="CasellaDiTesto 4">
            <a:extLst>
              <a:ext uri="{FF2B5EF4-FFF2-40B4-BE49-F238E27FC236}">
                <a16:creationId xmlns:a16="http://schemas.microsoft.com/office/drawing/2014/main" id="{94D05391-BD64-0ECF-810D-4BBF3D6DAD67}"/>
              </a:ext>
            </a:extLst>
          </p:cNvPr>
          <p:cNvSpPr txBox="1"/>
          <p:nvPr/>
        </p:nvSpPr>
        <p:spPr>
          <a:xfrm>
            <a:off x="299097" y="2962870"/>
            <a:ext cx="4211782" cy="923330"/>
          </a:xfrm>
          <a:prstGeom prst="rect">
            <a:avLst/>
          </a:prstGeom>
          <a:noFill/>
        </p:spPr>
        <p:txBody>
          <a:bodyPr wrap="square" rtlCol="0">
            <a:spAutoFit/>
          </a:bodyPr>
          <a:lstStyle/>
          <a:p>
            <a:r>
              <a:rPr lang="it-IT" dirty="0">
                <a:solidFill>
                  <a:schemeClr val="accent6"/>
                </a:solidFill>
              </a:rPr>
              <a:t>OPERAZIONE 5:</a:t>
            </a:r>
            <a:r>
              <a:rPr lang="it-IT" dirty="0">
                <a:solidFill>
                  <a:schemeClr val="accent1"/>
                </a:solidFill>
              </a:rPr>
              <a:t> </a:t>
            </a:r>
            <a:r>
              <a:rPr lang="it-IT" dirty="0"/>
              <a:t>Selezionare il nome e il cognome dei clienti che hanno acquistato una auto nel 2022</a:t>
            </a:r>
            <a:endParaRPr lang="it-IT" dirty="0">
              <a:solidFill>
                <a:schemeClr val="accent1"/>
              </a:solidFill>
            </a:endParaRPr>
          </a:p>
        </p:txBody>
      </p:sp>
      <p:sp>
        <p:nvSpPr>
          <p:cNvPr id="6" name="CasellaDiTesto 5">
            <a:extLst>
              <a:ext uri="{FF2B5EF4-FFF2-40B4-BE49-F238E27FC236}">
                <a16:creationId xmlns:a16="http://schemas.microsoft.com/office/drawing/2014/main" id="{3F4C4EB6-1B86-9834-8167-41CDE3D5E2B7}"/>
              </a:ext>
            </a:extLst>
          </p:cNvPr>
          <p:cNvSpPr txBox="1"/>
          <p:nvPr/>
        </p:nvSpPr>
        <p:spPr>
          <a:xfrm>
            <a:off x="6096000" y="2967335"/>
            <a:ext cx="8146470" cy="3693319"/>
          </a:xfrm>
          <a:prstGeom prst="rect">
            <a:avLst/>
          </a:prstGeom>
          <a:noFill/>
        </p:spPr>
        <p:txBody>
          <a:bodyPr wrap="square" rtlCol="0">
            <a:spAutoFit/>
          </a:bodyPr>
          <a:lstStyle/>
          <a:p>
            <a:r>
              <a:rPr lang="it-IT" dirty="0">
                <a:solidFill>
                  <a:schemeClr val="accent6"/>
                </a:solidFill>
              </a:rPr>
              <a:t>SELECT</a:t>
            </a:r>
            <a:r>
              <a:rPr lang="it-IT" dirty="0"/>
              <a:t> nome, cognome</a:t>
            </a:r>
          </a:p>
          <a:p>
            <a:r>
              <a:rPr lang="it-IT" dirty="0">
                <a:solidFill>
                  <a:schemeClr val="accent6"/>
                </a:solidFill>
              </a:rPr>
              <a:t>FROM</a:t>
            </a:r>
            <a:r>
              <a:rPr lang="it-IT" dirty="0"/>
              <a:t> Cliente</a:t>
            </a:r>
          </a:p>
          <a:p>
            <a:r>
              <a:rPr lang="it-IT" dirty="0">
                <a:solidFill>
                  <a:schemeClr val="accent6"/>
                </a:solidFill>
              </a:rPr>
              <a:t>WHERE</a:t>
            </a:r>
            <a:r>
              <a:rPr lang="it-IT" dirty="0"/>
              <a:t> id_cliente IN (</a:t>
            </a:r>
          </a:p>
          <a:p>
            <a:r>
              <a:rPr lang="it-IT" dirty="0"/>
              <a:t>       </a:t>
            </a:r>
            <a:r>
              <a:rPr lang="it-IT" dirty="0">
                <a:solidFill>
                  <a:schemeClr val="accent6"/>
                </a:solidFill>
              </a:rPr>
              <a:t>SELECT</a:t>
            </a:r>
            <a:r>
              <a:rPr lang="it-IT" dirty="0"/>
              <a:t> id_cliente</a:t>
            </a:r>
          </a:p>
          <a:p>
            <a:r>
              <a:rPr lang="it-IT" dirty="0"/>
              <a:t>        </a:t>
            </a:r>
            <a:r>
              <a:rPr lang="it-IT" dirty="0">
                <a:solidFill>
                  <a:schemeClr val="accent6"/>
                </a:solidFill>
              </a:rPr>
              <a:t>FROM</a:t>
            </a:r>
            <a:r>
              <a:rPr lang="it-IT" dirty="0"/>
              <a:t> Acquista</a:t>
            </a:r>
          </a:p>
          <a:p>
            <a:r>
              <a:rPr lang="it-IT" dirty="0"/>
              <a:t>        </a:t>
            </a:r>
            <a:r>
              <a:rPr lang="it-IT" dirty="0">
                <a:solidFill>
                  <a:schemeClr val="accent6"/>
                </a:solidFill>
              </a:rPr>
              <a:t>WHERE</a:t>
            </a:r>
            <a:r>
              <a:rPr lang="it-IT" dirty="0"/>
              <a:t> Auto.ID IN (</a:t>
            </a:r>
          </a:p>
          <a:p>
            <a:r>
              <a:rPr lang="it-IT" dirty="0"/>
              <a:t>              </a:t>
            </a:r>
            <a:r>
              <a:rPr lang="it-IT" dirty="0">
                <a:solidFill>
                  <a:schemeClr val="accent6"/>
                </a:solidFill>
              </a:rPr>
              <a:t>SELECT</a:t>
            </a:r>
            <a:r>
              <a:rPr lang="it-IT" dirty="0"/>
              <a:t> id_auto</a:t>
            </a:r>
          </a:p>
          <a:p>
            <a:r>
              <a:rPr lang="it-IT" dirty="0"/>
              <a:t>              </a:t>
            </a:r>
            <a:r>
              <a:rPr lang="it-IT" dirty="0">
                <a:solidFill>
                  <a:schemeClr val="accent6"/>
                </a:solidFill>
              </a:rPr>
              <a:t>FROM</a:t>
            </a:r>
            <a:r>
              <a:rPr lang="it-IT" dirty="0"/>
              <a:t> Auto</a:t>
            </a:r>
          </a:p>
          <a:p>
            <a:r>
              <a:rPr lang="it-IT" dirty="0"/>
              <a:t>              </a:t>
            </a:r>
            <a:r>
              <a:rPr lang="it-IT" dirty="0">
                <a:solidFill>
                  <a:schemeClr val="accent6"/>
                </a:solidFill>
              </a:rPr>
              <a:t>WHERE</a:t>
            </a:r>
            <a:r>
              <a:rPr lang="it-IT" dirty="0"/>
              <a:t> descrizione = ? </a:t>
            </a:r>
            <a:r>
              <a:rPr lang="it-IT" dirty="0">
                <a:solidFill>
                  <a:schemeClr val="accent6"/>
                </a:solidFill>
              </a:rPr>
              <a:t>AND</a:t>
            </a:r>
            <a:r>
              <a:rPr lang="it-IT" dirty="0"/>
              <a:t> </a:t>
            </a:r>
          </a:p>
          <a:p>
            <a:r>
              <a:rPr lang="it-IT" dirty="0"/>
              <a:t>                            data_acquisto &gt;= ‘2022-01-01’ AND </a:t>
            </a:r>
          </a:p>
          <a:p>
            <a:r>
              <a:rPr lang="it-IT" dirty="0"/>
              <a:t>                            data_acquisto &lt; ‘2023-01-01’</a:t>
            </a:r>
          </a:p>
          <a:p>
            <a:r>
              <a:rPr lang="it-IT" dirty="0"/>
              <a:t>               )</a:t>
            </a:r>
          </a:p>
          <a:p>
            <a:r>
              <a:rPr lang="it-IT" dirty="0"/>
              <a:t>);</a:t>
            </a:r>
          </a:p>
        </p:txBody>
      </p:sp>
    </p:spTree>
    <p:extLst>
      <p:ext uri="{BB962C8B-B14F-4D97-AF65-F5344CB8AC3E}">
        <p14:creationId xmlns:p14="http://schemas.microsoft.com/office/powerpoint/2010/main" val="3549333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3">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CasellaDiTesto 3">
            <a:extLst>
              <a:ext uri="{FF2B5EF4-FFF2-40B4-BE49-F238E27FC236}">
                <a16:creationId xmlns:a16="http://schemas.microsoft.com/office/drawing/2014/main" id="{2479C98D-89D9-BC15-13F7-97A9CB5B3323}"/>
              </a:ext>
            </a:extLst>
          </p:cNvPr>
          <p:cNvSpPr txBox="1"/>
          <p:nvPr/>
        </p:nvSpPr>
        <p:spPr>
          <a:xfrm>
            <a:off x="1179226" y="157108"/>
            <a:ext cx="9833548" cy="132556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dirty="0">
                <a:solidFill>
                  <a:schemeClr val="tx2"/>
                </a:solidFill>
                <a:latin typeface="+mj-lt"/>
                <a:ea typeface="+mj-ea"/>
                <a:cs typeface="+mj-cs"/>
              </a:rPr>
              <a:t>1. DESCRIZIONE DELLA REALTÀ D’INTERESSE E RACCOLTA DELLE SPECIFICHE.</a:t>
            </a:r>
          </a:p>
        </p:txBody>
      </p:sp>
      <p:grpSp>
        <p:nvGrpSpPr>
          <p:cNvPr id="38" name="Group 37">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39" name="Freeform: Shape 38">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asellaDiTesto 4">
            <a:extLst>
              <a:ext uri="{FF2B5EF4-FFF2-40B4-BE49-F238E27FC236}">
                <a16:creationId xmlns:a16="http://schemas.microsoft.com/office/drawing/2014/main" id="{4464BA97-F058-D062-ACC0-9DFCC52950D2}"/>
              </a:ext>
            </a:extLst>
          </p:cNvPr>
          <p:cNvSpPr txBox="1"/>
          <p:nvPr/>
        </p:nvSpPr>
        <p:spPr>
          <a:xfrm>
            <a:off x="1179226" y="1912986"/>
            <a:ext cx="9833548" cy="269397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it-IT" dirty="0">
                <a:solidFill>
                  <a:schemeClr val="tx2"/>
                </a:solidFill>
              </a:rPr>
              <a:t>Si vuole realizzare un database che rappresenti una catena di concessionarie d’auto.
Essa è composta da 5 sedi, di cui si vuole conoscere l’indirizzo, la provincia, il numero di telefono, il numero di dipendenti e un codice che la identifica.
Ogni sede è gestita da un amministratore, di cui si registrano il nome, il cognome, il codice fiscale ed eventuali numeri di telefono.</a:t>
            </a:r>
          </a:p>
          <a:p>
            <a:pPr indent="-228600">
              <a:lnSpc>
                <a:spcPct val="90000"/>
              </a:lnSpc>
              <a:spcAft>
                <a:spcPts val="600"/>
              </a:spcAft>
              <a:buFont typeface="Arial" panose="020B0604020202020204" pitchFamily="34" charset="0"/>
              <a:buChar char="•"/>
            </a:pPr>
            <a:r>
              <a:rPr lang="it-IT" dirty="0">
                <a:solidFill>
                  <a:schemeClr val="tx2"/>
                </a:solidFill>
              </a:rPr>
              <a:t>I dipendenti vengono assunti dall’amministratore che gestisce la sede per cui lavorano. Di ogni dipendente si memorizzano il nome, il cognome, l’indirizzo di residenza, il codice fiscale e la data di assunzione.
Dei clienti della catena è necessario memorizzare il nome e il cognome, e sono identificati da un ID.
Ogni cliente può acquistare un’auto, identificata da un codice prodotto, di cui si vuole conoscere il numero di chilometri, il colore, una breve descrizione, il prezzo e la data dell’acquisto. </a:t>
            </a:r>
          </a:p>
          <a:p>
            <a:pPr indent="-228600">
              <a:lnSpc>
                <a:spcPct val="90000"/>
              </a:lnSpc>
              <a:spcAft>
                <a:spcPts val="600"/>
              </a:spcAft>
              <a:buFont typeface="Arial" panose="020B0604020202020204" pitchFamily="34" charset="0"/>
              <a:buChar char="•"/>
            </a:pPr>
            <a:r>
              <a:rPr lang="it-IT" dirty="0">
                <a:solidFill>
                  <a:schemeClr val="tx2"/>
                </a:solidFill>
              </a:rPr>
              <a:t>La catena vende esclusivamente auto elettriche o ibride. In particolare, delle auto elettriche bisogna conoscere l’anno di produzione.</a:t>
            </a:r>
          </a:p>
        </p:txBody>
      </p:sp>
      <p:grpSp>
        <p:nvGrpSpPr>
          <p:cNvPr id="44" name="Group 43">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45" name="Freeform: Shape 44">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444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con angoli arrotondati 8">
            <a:extLst>
              <a:ext uri="{FF2B5EF4-FFF2-40B4-BE49-F238E27FC236}">
                <a16:creationId xmlns:a16="http://schemas.microsoft.com/office/drawing/2014/main" id="{66483109-CAB5-5B16-D9CE-2FD2577B356E}"/>
              </a:ext>
            </a:extLst>
          </p:cNvPr>
          <p:cNvSpPr/>
          <p:nvPr/>
        </p:nvSpPr>
        <p:spPr>
          <a:xfrm>
            <a:off x="195133" y="3570413"/>
            <a:ext cx="11816705" cy="15638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1013D768-7C2D-63F0-AE5E-5CDB1B0E7C23}"/>
              </a:ext>
            </a:extLst>
          </p:cNvPr>
          <p:cNvSpPr/>
          <p:nvPr/>
        </p:nvSpPr>
        <p:spPr>
          <a:xfrm>
            <a:off x="187646" y="455632"/>
            <a:ext cx="11816705" cy="20313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 name="CasellaDiTesto 1">
            <a:extLst>
              <a:ext uri="{FF2B5EF4-FFF2-40B4-BE49-F238E27FC236}">
                <a16:creationId xmlns:a16="http://schemas.microsoft.com/office/drawing/2014/main" id="{8E96123F-4C3C-DF42-90D7-58C40D082FA7}"/>
              </a:ext>
            </a:extLst>
          </p:cNvPr>
          <p:cNvSpPr txBox="1"/>
          <p:nvPr/>
        </p:nvSpPr>
        <p:spPr>
          <a:xfrm>
            <a:off x="264459" y="547964"/>
            <a:ext cx="3380509" cy="923330"/>
          </a:xfrm>
          <a:prstGeom prst="rect">
            <a:avLst/>
          </a:prstGeom>
          <a:noFill/>
        </p:spPr>
        <p:txBody>
          <a:bodyPr wrap="square" rtlCol="0">
            <a:spAutoFit/>
          </a:bodyPr>
          <a:lstStyle/>
          <a:p>
            <a:r>
              <a:rPr lang="it-IT" dirty="0">
                <a:solidFill>
                  <a:schemeClr val="accent6"/>
                </a:solidFill>
              </a:rPr>
              <a:t>OPERAZIONE 6: </a:t>
            </a:r>
            <a:r>
              <a:rPr lang="it-IT" dirty="0"/>
              <a:t>Stampare il modello di auto elettrica immatricolata in un certo anno</a:t>
            </a:r>
          </a:p>
        </p:txBody>
      </p:sp>
      <p:sp>
        <p:nvSpPr>
          <p:cNvPr id="3" name="CasellaDiTesto 2">
            <a:extLst>
              <a:ext uri="{FF2B5EF4-FFF2-40B4-BE49-F238E27FC236}">
                <a16:creationId xmlns:a16="http://schemas.microsoft.com/office/drawing/2014/main" id="{23301983-078B-ECAB-E53C-5EE084BBCC7A}"/>
              </a:ext>
            </a:extLst>
          </p:cNvPr>
          <p:cNvSpPr txBox="1"/>
          <p:nvPr/>
        </p:nvSpPr>
        <p:spPr>
          <a:xfrm>
            <a:off x="6095998" y="547964"/>
            <a:ext cx="3380508" cy="1754326"/>
          </a:xfrm>
          <a:prstGeom prst="rect">
            <a:avLst/>
          </a:prstGeom>
          <a:noFill/>
        </p:spPr>
        <p:txBody>
          <a:bodyPr wrap="square" rtlCol="0">
            <a:spAutoFit/>
          </a:bodyPr>
          <a:lstStyle/>
          <a:p>
            <a:r>
              <a:rPr lang="it-IT" dirty="0">
                <a:solidFill>
                  <a:schemeClr val="accent6"/>
                </a:solidFill>
              </a:rPr>
              <a:t>SELECT</a:t>
            </a:r>
            <a:r>
              <a:rPr lang="it-IT" dirty="0"/>
              <a:t> descrizione</a:t>
            </a:r>
          </a:p>
          <a:p>
            <a:r>
              <a:rPr lang="it-IT" dirty="0">
                <a:solidFill>
                  <a:schemeClr val="accent6"/>
                </a:solidFill>
              </a:rPr>
              <a:t>FROM</a:t>
            </a:r>
            <a:r>
              <a:rPr lang="it-IT" dirty="0"/>
              <a:t> Auto</a:t>
            </a:r>
          </a:p>
          <a:p>
            <a:r>
              <a:rPr lang="it-IT" dirty="0">
                <a:solidFill>
                  <a:schemeClr val="accent6"/>
                </a:solidFill>
              </a:rPr>
              <a:t>INNER JOIN </a:t>
            </a:r>
            <a:r>
              <a:rPr lang="it-IT" dirty="0"/>
              <a:t>Auto_elettrica</a:t>
            </a:r>
          </a:p>
          <a:p>
            <a:r>
              <a:rPr lang="it-IT" dirty="0">
                <a:solidFill>
                  <a:schemeClr val="accent6"/>
                </a:solidFill>
              </a:rPr>
              <a:t>ON</a:t>
            </a:r>
            <a:r>
              <a:rPr lang="it-IT" dirty="0"/>
              <a:t> Auto.Id_auto = Auto_elettrica.Id_auto</a:t>
            </a:r>
          </a:p>
          <a:p>
            <a:r>
              <a:rPr lang="it-IT" dirty="0">
                <a:solidFill>
                  <a:schemeClr val="accent6"/>
                </a:solidFill>
              </a:rPr>
              <a:t>WHERE</a:t>
            </a:r>
            <a:r>
              <a:rPr lang="it-IT" dirty="0"/>
              <a:t> Auto_elettrica.Anno = ?;</a:t>
            </a:r>
          </a:p>
        </p:txBody>
      </p:sp>
      <p:sp>
        <p:nvSpPr>
          <p:cNvPr id="4" name="CasellaDiTesto 3">
            <a:extLst>
              <a:ext uri="{FF2B5EF4-FFF2-40B4-BE49-F238E27FC236}">
                <a16:creationId xmlns:a16="http://schemas.microsoft.com/office/drawing/2014/main" id="{E4A09532-3B9A-DEA2-2EEB-FBDE8FD41BE5}"/>
              </a:ext>
            </a:extLst>
          </p:cNvPr>
          <p:cNvSpPr txBox="1"/>
          <p:nvPr/>
        </p:nvSpPr>
        <p:spPr>
          <a:xfrm>
            <a:off x="264459" y="3706000"/>
            <a:ext cx="4544291" cy="923330"/>
          </a:xfrm>
          <a:prstGeom prst="rect">
            <a:avLst/>
          </a:prstGeom>
          <a:noFill/>
        </p:spPr>
        <p:txBody>
          <a:bodyPr wrap="square" rtlCol="0">
            <a:spAutoFit/>
          </a:bodyPr>
          <a:lstStyle/>
          <a:p>
            <a:r>
              <a:rPr lang="it-IT" dirty="0">
                <a:solidFill>
                  <a:schemeClr val="accent6"/>
                </a:solidFill>
              </a:rPr>
              <a:t>OPERAZIONE 7:</a:t>
            </a:r>
            <a:r>
              <a:rPr lang="it-IT" sz="1800" cap="none" spc="0" dirty="0">
                <a:solidFill>
                  <a:schemeClr val="accent6"/>
                </a:solidFill>
              </a:rPr>
              <a:t> </a:t>
            </a:r>
            <a:r>
              <a:rPr lang="it-IT" sz="1800" cap="none" spc="0" dirty="0">
                <a:solidFill>
                  <a:schemeClr val="tx1"/>
                </a:solidFill>
              </a:rPr>
              <a:t>Stampare il prezzo delle auto in ordine crescente a partire da un certo prezzo</a:t>
            </a:r>
            <a:endParaRPr lang="it-IT" dirty="0">
              <a:solidFill>
                <a:schemeClr val="accent1"/>
              </a:solidFill>
            </a:endParaRPr>
          </a:p>
        </p:txBody>
      </p:sp>
      <p:sp>
        <p:nvSpPr>
          <p:cNvPr id="5" name="CasellaDiTesto 4">
            <a:extLst>
              <a:ext uri="{FF2B5EF4-FFF2-40B4-BE49-F238E27FC236}">
                <a16:creationId xmlns:a16="http://schemas.microsoft.com/office/drawing/2014/main" id="{49C5D610-9C76-1093-E24B-AC63E9E33FFE}"/>
              </a:ext>
            </a:extLst>
          </p:cNvPr>
          <p:cNvSpPr txBox="1"/>
          <p:nvPr/>
        </p:nvSpPr>
        <p:spPr>
          <a:xfrm>
            <a:off x="6095999" y="3706000"/>
            <a:ext cx="2264659" cy="1477328"/>
          </a:xfrm>
          <a:prstGeom prst="rect">
            <a:avLst/>
          </a:prstGeom>
          <a:noFill/>
        </p:spPr>
        <p:txBody>
          <a:bodyPr wrap="none" rtlCol="0">
            <a:spAutoFit/>
          </a:bodyPr>
          <a:lstStyle/>
          <a:p>
            <a:r>
              <a:rPr lang="it-IT" dirty="0">
                <a:solidFill>
                  <a:schemeClr val="accent6"/>
                </a:solidFill>
              </a:rPr>
              <a:t>SELECT</a:t>
            </a:r>
            <a:r>
              <a:rPr lang="it-IT" dirty="0"/>
              <a:t> Prezzo</a:t>
            </a:r>
          </a:p>
          <a:p>
            <a:r>
              <a:rPr lang="it-IT" dirty="0">
                <a:solidFill>
                  <a:schemeClr val="accent6"/>
                </a:solidFill>
              </a:rPr>
              <a:t>FROM</a:t>
            </a:r>
            <a:r>
              <a:rPr lang="it-IT" dirty="0"/>
              <a:t> auto</a:t>
            </a:r>
          </a:p>
          <a:p>
            <a:r>
              <a:rPr lang="it-IT" dirty="0">
                <a:solidFill>
                  <a:schemeClr val="accent6"/>
                </a:solidFill>
              </a:rPr>
              <a:t>WHERE</a:t>
            </a:r>
            <a:r>
              <a:rPr lang="it-IT" dirty="0"/>
              <a:t> prezzo &gt; ?</a:t>
            </a:r>
          </a:p>
          <a:p>
            <a:r>
              <a:rPr lang="it-IT" dirty="0">
                <a:solidFill>
                  <a:schemeClr val="accent6"/>
                </a:solidFill>
              </a:rPr>
              <a:t>ORDER BY </a:t>
            </a:r>
            <a:r>
              <a:rPr lang="it-IT" dirty="0"/>
              <a:t>Prezzo </a:t>
            </a:r>
            <a:r>
              <a:rPr lang="it-IT" dirty="0">
                <a:solidFill>
                  <a:schemeClr val="accent6"/>
                </a:solidFill>
              </a:rPr>
              <a:t>ASC</a:t>
            </a:r>
            <a:r>
              <a:rPr lang="it-IT" dirty="0"/>
              <a:t>;</a:t>
            </a:r>
          </a:p>
          <a:p>
            <a:endParaRPr lang="it-IT" dirty="0"/>
          </a:p>
        </p:txBody>
      </p:sp>
    </p:spTree>
    <p:extLst>
      <p:ext uri="{BB962C8B-B14F-4D97-AF65-F5344CB8AC3E}">
        <p14:creationId xmlns:p14="http://schemas.microsoft.com/office/powerpoint/2010/main" val="2596554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D35D661B-DC57-50CF-A7D5-22CB4D4B1E7A}"/>
              </a:ext>
            </a:extLst>
          </p:cNvPr>
          <p:cNvSpPr/>
          <p:nvPr/>
        </p:nvSpPr>
        <p:spPr>
          <a:xfrm>
            <a:off x="147917" y="735228"/>
            <a:ext cx="11752729" cy="17543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46AE7EDB-C7AD-1DCC-D175-4A953E77791E}"/>
              </a:ext>
            </a:extLst>
          </p:cNvPr>
          <p:cNvSpPr txBox="1"/>
          <p:nvPr/>
        </p:nvSpPr>
        <p:spPr>
          <a:xfrm>
            <a:off x="291353" y="916195"/>
            <a:ext cx="4831976" cy="646331"/>
          </a:xfrm>
          <a:prstGeom prst="rect">
            <a:avLst/>
          </a:prstGeom>
          <a:noFill/>
        </p:spPr>
        <p:txBody>
          <a:bodyPr wrap="square" rtlCol="0">
            <a:spAutoFit/>
          </a:bodyPr>
          <a:lstStyle/>
          <a:p>
            <a:r>
              <a:rPr lang="it-IT" dirty="0">
                <a:solidFill>
                  <a:schemeClr val="accent6"/>
                </a:solidFill>
              </a:rPr>
              <a:t>OPERAZIONE 8: </a:t>
            </a:r>
            <a:r>
              <a:rPr lang="it-IT" sz="1800" cap="none" spc="0" dirty="0">
                <a:solidFill>
                  <a:schemeClr val="tx1"/>
                </a:solidFill>
              </a:rPr>
              <a:t>Stampare la descrizione delle auto con un prezzo superiore a un certo valore</a:t>
            </a:r>
            <a:endParaRPr lang="it-IT" dirty="0"/>
          </a:p>
        </p:txBody>
      </p:sp>
      <p:sp>
        <p:nvSpPr>
          <p:cNvPr id="4" name="CasellaDiTesto 3">
            <a:extLst>
              <a:ext uri="{FF2B5EF4-FFF2-40B4-BE49-F238E27FC236}">
                <a16:creationId xmlns:a16="http://schemas.microsoft.com/office/drawing/2014/main" id="{D7B57481-99B7-84DD-AED8-C413D4987317}"/>
              </a:ext>
            </a:extLst>
          </p:cNvPr>
          <p:cNvSpPr txBox="1"/>
          <p:nvPr/>
        </p:nvSpPr>
        <p:spPr>
          <a:xfrm>
            <a:off x="6024281" y="916195"/>
            <a:ext cx="1984839" cy="923330"/>
          </a:xfrm>
          <a:prstGeom prst="rect">
            <a:avLst/>
          </a:prstGeom>
          <a:noFill/>
        </p:spPr>
        <p:txBody>
          <a:bodyPr wrap="none" rtlCol="0">
            <a:spAutoFit/>
          </a:bodyPr>
          <a:lstStyle/>
          <a:p>
            <a:r>
              <a:rPr lang="it-IT" dirty="0">
                <a:solidFill>
                  <a:schemeClr val="accent6"/>
                </a:solidFill>
              </a:rPr>
              <a:t>SELECT</a:t>
            </a:r>
            <a:r>
              <a:rPr lang="it-IT" dirty="0"/>
              <a:t> descrizione</a:t>
            </a:r>
          </a:p>
          <a:p>
            <a:r>
              <a:rPr lang="it-IT" dirty="0">
                <a:solidFill>
                  <a:schemeClr val="accent6"/>
                </a:solidFill>
              </a:rPr>
              <a:t>FROM</a:t>
            </a:r>
            <a:r>
              <a:rPr lang="it-IT" dirty="0"/>
              <a:t> Auto</a:t>
            </a:r>
          </a:p>
          <a:p>
            <a:r>
              <a:rPr lang="it-IT" dirty="0">
                <a:solidFill>
                  <a:schemeClr val="accent6"/>
                </a:solidFill>
              </a:rPr>
              <a:t>WHERE </a:t>
            </a:r>
            <a:r>
              <a:rPr lang="it-IT" dirty="0"/>
              <a:t>prezzo &gt; ‘?’</a:t>
            </a:r>
          </a:p>
        </p:txBody>
      </p:sp>
      <p:sp>
        <p:nvSpPr>
          <p:cNvPr id="5" name="Rettangolo con angoli arrotondati 4">
            <a:extLst>
              <a:ext uri="{FF2B5EF4-FFF2-40B4-BE49-F238E27FC236}">
                <a16:creationId xmlns:a16="http://schemas.microsoft.com/office/drawing/2014/main" id="{16A77BED-EE12-0C73-99FD-F18C9CD2CE2E}"/>
              </a:ext>
            </a:extLst>
          </p:cNvPr>
          <p:cNvSpPr/>
          <p:nvPr/>
        </p:nvSpPr>
        <p:spPr>
          <a:xfrm>
            <a:off x="147918" y="3598422"/>
            <a:ext cx="11752729" cy="15060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6" name="CasellaDiTesto 5">
            <a:extLst>
              <a:ext uri="{FF2B5EF4-FFF2-40B4-BE49-F238E27FC236}">
                <a16:creationId xmlns:a16="http://schemas.microsoft.com/office/drawing/2014/main" id="{73E69FA0-6F78-2F2D-6541-54A589613203}"/>
              </a:ext>
            </a:extLst>
          </p:cNvPr>
          <p:cNvSpPr txBox="1"/>
          <p:nvPr/>
        </p:nvSpPr>
        <p:spPr>
          <a:xfrm>
            <a:off x="291353" y="3746443"/>
            <a:ext cx="4831976" cy="646331"/>
          </a:xfrm>
          <a:prstGeom prst="rect">
            <a:avLst/>
          </a:prstGeom>
          <a:noFill/>
        </p:spPr>
        <p:txBody>
          <a:bodyPr wrap="square" rtlCol="0">
            <a:spAutoFit/>
          </a:bodyPr>
          <a:lstStyle/>
          <a:p>
            <a:r>
              <a:rPr lang="it-IT" dirty="0">
                <a:solidFill>
                  <a:schemeClr val="accent6"/>
                </a:solidFill>
              </a:rPr>
              <a:t>OPERAZIONE 9: </a:t>
            </a:r>
            <a:r>
              <a:rPr lang="it-IT" dirty="0"/>
              <a:t>Stampare il numero di dipendenti di una sede</a:t>
            </a:r>
          </a:p>
        </p:txBody>
      </p:sp>
      <p:sp>
        <p:nvSpPr>
          <p:cNvPr id="7" name="CasellaDiTesto 6">
            <a:extLst>
              <a:ext uri="{FF2B5EF4-FFF2-40B4-BE49-F238E27FC236}">
                <a16:creationId xmlns:a16="http://schemas.microsoft.com/office/drawing/2014/main" id="{7FEDF229-2BEA-2418-2BBA-890940FDD57B}"/>
              </a:ext>
            </a:extLst>
          </p:cNvPr>
          <p:cNvSpPr txBox="1"/>
          <p:nvPr/>
        </p:nvSpPr>
        <p:spPr>
          <a:xfrm>
            <a:off x="6096000" y="3931109"/>
            <a:ext cx="5096435" cy="923330"/>
          </a:xfrm>
          <a:prstGeom prst="rect">
            <a:avLst/>
          </a:prstGeom>
          <a:noFill/>
        </p:spPr>
        <p:txBody>
          <a:bodyPr wrap="square" rtlCol="0">
            <a:spAutoFit/>
          </a:bodyPr>
          <a:lstStyle/>
          <a:p>
            <a:r>
              <a:rPr lang="it-IT" dirty="0">
                <a:solidFill>
                  <a:schemeClr val="accent6"/>
                </a:solidFill>
              </a:rPr>
              <a:t>SELECT </a:t>
            </a:r>
            <a:r>
              <a:rPr lang="it-IT" dirty="0"/>
              <a:t>num</a:t>
            </a:r>
            <a:r>
              <a:rPr lang="it-IT"/>
              <a:t>_dipendenti</a:t>
            </a:r>
            <a:endParaRPr lang="it-IT" dirty="0"/>
          </a:p>
          <a:p>
            <a:r>
              <a:rPr lang="it-IT" dirty="0">
                <a:solidFill>
                  <a:schemeClr val="accent6"/>
                </a:solidFill>
              </a:rPr>
              <a:t>FROM</a:t>
            </a:r>
            <a:r>
              <a:rPr lang="it-IT" dirty="0"/>
              <a:t> Sede</a:t>
            </a:r>
          </a:p>
          <a:p>
            <a:r>
              <a:rPr lang="it-IT" dirty="0">
                <a:solidFill>
                  <a:schemeClr val="accent6"/>
                </a:solidFill>
              </a:rPr>
              <a:t>WHERE</a:t>
            </a:r>
            <a:r>
              <a:rPr lang="it-IT" dirty="0"/>
              <a:t> provincia = ?</a:t>
            </a:r>
          </a:p>
        </p:txBody>
      </p:sp>
    </p:spTree>
    <p:extLst>
      <p:ext uri="{BB962C8B-B14F-4D97-AF65-F5344CB8AC3E}">
        <p14:creationId xmlns:p14="http://schemas.microsoft.com/office/powerpoint/2010/main" val="3627617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F9A8DF5F-A530-A099-4D03-1E14750E449F}"/>
              </a:ext>
            </a:extLst>
          </p:cNvPr>
          <p:cNvSpPr txBox="1"/>
          <p:nvPr/>
        </p:nvSpPr>
        <p:spPr>
          <a:xfrm>
            <a:off x="526913" y="3145584"/>
            <a:ext cx="5291327" cy="550117"/>
          </a:xfrm>
          <a:prstGeom prst="rect">
            <a:avLst/>
          </a:prstGeom>
        </p:spPr>
        <p:txBody>
          <a:bodyPr vert="horz" lIns="91440" tIns="45720" rIns="91440" bIns="45720" rtlCol="0" anchor="t">
            <a:noAutofit/>
          </a:bodyPr>
          <a:lstStyle/>
          <a:p>
            <a:pPr>
              <a:lnSpc>
                <a:spcPct val="90000"/>
              </a:lnSpc>
              <a:spcAft>
                <a:spcPts val="600"/>
              </a:spcAft>
            </a:pPr>
            <a:r>
              <a:rPr lang="en-US" sz="3600" dirty="0">
                <a:solidFill>
                  <a:schemeClr val="tx2"/>
                </a:solidFill>
              </a:rPr>
              <a:t>TEST APPLICAZIONE JAVA</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magine 3" descr="Immagine che contiene logo&#10;&#10;Descrizione generata automaticamente">
            <a:extLst>
              <a:ext uri="{FF2B5EF4-FFF2-40B4-BE49-F238E27FC236}">
                <a16:creationId xmlns:a16="http://schemas.microsoft.com/office/drawing/2014/main" id="{3ED13B6E-E73C-7EA5-9E53-961F0384B3F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96081" y="1395183"/>
            <a:ext cx="3298174" cy="4379976"/>
          </a:xfrm>
          <a:prstGeom prst="rect">
            <a:avLst/>
          </a:prstGeom>
        </p:spPr>
      </p:pic>
    </p:spTree>
    <p:extLst>
      <p:ext uri="{BB962C8B-B14F-4D97-AF65-F5344CB8AC3E}">
        <p14:creationId xmlns:p14="http://schemas.microsoft.com/office/powerpoint/2010/main" val="349061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5940E8CC-E91C-6894-A8DE-A723881A51FD}"/>
              </a:ext>
            </a:extLst>
          </p:cNvPr>
          <p:cNvSpPr txBox="1"/>
          <p:nvPr/>
        </p:nvSpPr>
        <p:spPr>
          <a:xfrm>
            <a:off x="835147" y="39651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dirty="0">
                <a:solidFill>
                  <a:schemeClr val="tx1"/>
                </a:solidFill>
                <a:latin typeface="+mj-lt"/>
                <a:ea typeface="+mj-ea"/>
                <a:cs typeface="+mj-cs"/>
              </a:rPr>
              <a:t>CONNESSIONE AL DATABASE</a:t>
            </a:r>
          </a:p>
        </p:txBody>
      </p:sp>
      <p:pic>
        <p:nvPicPr>
          <p:cNvPr id="3" name="Immagine 2" descr="Immagine che contiene testo&#10;&#10;Descrizione generata automaticamente">
            <a:extLst>
              <a:ext uri="{FF2B5EF4-FFF2-40B4-BE49-F238E27FC236}">
                <a16:creationId xmlns:a16="http://schemas.microsoft.com/office/drawing/2014/main" id="{04FC47B5-F782-C908-58F9-182A74D979D8}"/>
              </a:ext>
            </a:extLst>
          </p:cNvPr>
          <p:cNvPicPr>
            <a:picLocks noChangeAspect="1"/>
          </p:cNvPicPr>
          <p:nvPr/>
        </p:nvPicPr>
        <p:blipFill>
          <a:blip r:embed="rId2"/>
          <a:stretch>
            <a:fillRect/>
          </a:stretch>
        </p:blipFill>
        <p:spPr>
          <a:xfrm>
            <a:off x="835147" y="2298902"/>
            <a:ext cx="10512547" cy="2260196"/>
          </a:xfrm>
          <a:prstGeom prst="rect">
            <a:avLst/>
          </a:prstGeom>
        </p:spPr>
      </p:pic>
    </p:spTree>
    <p:extLst>
      <p:ext uri="{BB962C8B-B14F-4D97-AF65-F5344CB8AC3E}">
        <p14:creationId xmlns:p14="http://schemas.microsoft.com/office/powerpoint/2010/main" val="1887483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76B07765-43BC-8043-2629-ADF62504AF66}"/>
              </a:ext>
            </a:extLst>
          </p:cNvPr>
          <p:cNvSpPr txBox="1"/>
          <p:nvPr/>
        </p:nvSpPr>
        <p:spPr>
          <a:xfrm>
            <a:off x="835147" y="319227"/>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kern="1200" dirty="0">
                <a:solidFill>
                  <a:schemeClr val="tx1"/>
                </a:solidFill>
                <a:latin typeface="+mj-lt"/>
                <a:ea typeface="+mj-ea"/>
                <a:cs typeface="+mj-cs"/>
              </a:rPr>
              <a:t>ALL’AVVIO DELL’APPLICAZIONE, VERRÀ CHIESTO ALL’UTENTE DI SCEGLIERE QUALE OPERAZIONE DESIDERA EFFETTUARE.</a:t>
            </a:r>
          </a:p>
        </p:txBody>
      </p:sp>
      <p:pic>
        <p:nvPicPr>
          <p:cNvPr id="4" name="Immagine 3" descr="Immagine che contiene testo&#10;&#10;Descrizione generata automaticamente">
            <a:extLst>
              <a:ext uri="{FF2B5EF4-FFF2-40B4-BE49-F238E27FC236}">
                <a16:creationId xmlns:a16="http://schemas.microsoft.com/office/drawing/2014/main" id="{8C88D7AD-9AD5-99CE-21A2-68B94AFDC7F5}"/>
              </a:ext>
            </a:extLst>
          </p:cNvPr>
          <p:cNvPicPr>
            <a:picLocks noChangeAspect="1"/>
          </p:cNvPicPr>
          <p:nvPr/>
        </p:nvPicPr>
        <p:blipFill>
          <a:blip r:embed="rId2"/>
          <a:stretch>
            <a:fillRect/>
          </a:stretch>
        </p:blipFill>
        <p:spPr>
          <a:xfrm>
            <a:off x="838200" y="2144337"/>
            <a:ext cx="10512547" cy="2575573"/>
          </a:xfrm>
          <a:prstGeom prst="rect">
            <a:avLst/>
          </a:prstGeom>
        </p:spPr>
      </p:pic>
    </p:spTree>
    <p:extLst>
      <p:ext uri="{BB962C8B-B14F-4D97-AF65-F5344CB8AC3E}">
        <p14:creationId xmlns:p14="http://schemas.microsoft.com/office/powerpoint/2010/main" val="3690558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A0DBF13-D0C3-ADE0-781C-8B3448613D3A}"/>
              </a:ext>
            </a:extLst>
          </p:cNvPr>
          <p:cNvSpPr txBox="1"/>
          <p:nvPr/>
        </p:nvSpPr>
        <p:spPr>
          <a:xfrm>
            <a:off x="3384103" y="249554"/>
            <a:ext cx="5423792" cy="400110"/>
          </a:xfrm>
          <a:prstGeom prst="rect">
            <a:avLst/>
          </a:prstGeom>
          <a:noFill/>
        </p:spPr>
        <p:txBody>
          <a:bodyPr wrap="none" rtlCol="0">
            <a:spAutoFit/>
          </a:bodyPr>
          <a:lstStyle/>
          <a:p>
            <a:r>
              <a:rPr lang="it-IT" sz="2000" dirty="0"/>
              <a:t>OPERAZIONE 1: AGGIUNGERE UNA NUOVA AUTO</a:t>
            </a:r>
          </a:p>
        </p:txBody>
      </p:sp>
      <p:sp>
        <p:nvSpPr>
          <p:cNvPr id="5" name="CasellaDiTesto 4">
            <a:extLst>
              <a:ext uri="{FF2B5EF4-FFF2-40B4-BE49-F238E27FC236}">
                <a16:creationId xmlns:a16="http://schemas.microsoft.com/office/drawing/2014/main" id="{7441D3D2-ECF2-43A4-CFF4-DBD4042E82BC}"/>
              </a:ext>
            </a:extLst>
          </p:cNvPr>
          <p:cNvSpPr txBox="1"/>
          <p:nvPr/>
        </p:nvSpPr>
        <p:spPr>
          <a:xfrm>
            <a:off x="3835027" y="4045018"/>
            <a:ext cx="4521944" cy="400110"/>
          </a:xfrm>
          <a:prstGeom prst="rect">
            <a:avLst/>
          </a:prstGeom>
          <a:noFill/>
        </p:spPr>
        <p:txBody>
          <a:bodyPr wrap="none" rtlCol="0">
            <a:spAutoFit/>
          </a:bodyPr>
          <a:lstStyle/>
          <a:p>
            <a:r>
              <a:rPr lang="it-IT" sz="2000" dirty="0"/>
              <a:t>VERIFICA DELL’ESECUZIONE DELLA QUERY</a:t>
            </a:r>
          </a:p>
        </p:txBody>
      </p:sp>
      <p:pic>
        <p:nvPicPr>
          <p:cNvPr id="7" name="Immagine 6">
            <a:extLst>
              <a:ext uri="{FF2B5EF4-FFF2-40B4-BE49-F238E27FC236}">
                <a16:creationId xmlns:a16="http://schemas.microsoft.com/office/drawing/2014/main" id="{281525EF-4E87-05B5-3E10-43EE6D977823}"/>
              </a:ext>
            </a:extLst>
          </p:cNvPr>
          <p:cNvPicPr>
            <a:picLocks noChangeAspect="1"/>
          </p:cNvPicPr>
          <p:nvPr/>
        </p:nvPicPr>
        <p:blipFill>
          <a:blip r:embed="rId2"/>
          <a:stretch>
            <a:fillRect/>
          </a:stretch>
        </p:blipFill>
        <p:spPr>
          <a:xfrm>
            <a:off x="1177716" y="4730786"/>
            <a:ext cx="9836566" cy="1553959"/>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BBE3E399-029A-2ED6-D062-753259D56CDB}"/>
              </a:ext>
            </a:extLst>
          </p:cNvPr>
          <p:cNvPicPr>
            <a:picLocks noChangeAspect="1"/>
          </p:cNvPicPr>
          <p:nvPr/>
        </p:nvPicPr>
        <p:blipFill>
          <a:blip r:embed="rId3"/>
          <a:stretch>
            <a:fillRect/>
          </a:stretch>
        </p:blipFill>
        <p:spPr>
          <a:xfrm>
            <a:off x="1102654" y="935321"/>
            <a:ext cx="9986692" cy="2824040"/>
          </a:xfrm>
          <a:prstGeom prst="rect">
            <a:avLst/>
          </a:prstGeom>
        </p:spPr>
      </p:pic>
    </p:spTree>
    <p:extLst>
      <p:ext uri="{BB962C8B-B14F-4D97-AF65-F5344CB8AC3E}">
        <p14:creationId xmlns:p14="http://schemas.microsoft.com/office/powerpoint/2010/main" val="199640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B1DF163-6FDA-7DFC-B593-4F49C1337E99}"/>
              </a:ext>
            </a:extLst>
          </p:cNvPr>
          <p:cNvSpPr txBox="1"/>
          <p:nvPr/>
        </p:nvSpPr>
        <p:spPr>
          <a:xfrm>
            <a:off x="2513461" y="191069"/>
            <a:ext cx="7165075" cy="400110"/>
          </a:xfrm>
          <a:prstGeom prst="rect">
            <a:avLst/>
          </a:prstGeom>
          <a:noFill/>
        </p:spPr>
        <p:txBody>
          <a:bodyPr wrap="square" rtlCol="0">
            <a:spAutoFit/>
          </a:bodyPr>
          <a:lstStyle/>
          <a:p>
            <a:r>
              <a:rPr lang="it-IT" sz="2000" dirty="0"/>
              <a:t>OPERAZIONE 3: AGGIUNGERE UN NUOVO CLIENTE</a:t>
            </a:r>
          </a:p>
        </p:txBody>
      </p:sp>
      <p:pic>
        <p:nvPicPr>
          <p:cNvPr id="4" name="Immagine 3" descr="Immagine che contiene testo&#10;&#10;Descrizione generata automaticamente">
            <a:extLst>
              <a:ext uri="{FF2B5EF4-FFF2-40B4-BE49-F238E27FC236}">
                <a16:creationId xmlns:a16="http://schemas.microsoft.com/office/drawing/2014/main" id="{7B3A754E-BAA2-A63C-0F70-BA8303830380}"/>
              </a:ext>
            </a:extLst>
          </p:cNvPr>
          <p:cNvPicPr>
            <a:picLocks noChangeAspect="1"/>
          </p:cNvPicPr>
          <p:nvPr/>
        </p:nvPicPr>
        <p:blipFill>
          <a:blip r:embed="rId2"/>
          <a:stretch>
            <a:fillRect/>
          </a:stretch>
        </p:blipFill>
        <p:spPr>
          <a:xfrm>
            <a:off x="2209799" y="912042"/>
            <a:ext cx="7772400" cy="3372025"/>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3891E6B8-8D44-4111-0C4F-DE7382FC8808}"/>
              </a:ext>
            </a:extLst>
          </p:cNvPr>
          <p:cNvPicPr>
            <a:picLocks noChangeAspect="1"/>
          </p:cNvPicPr>
          <p:nvPr/>
        </p:nvPicPr>
        <p:blipFill>
          <a:blip r:embed="rId3"/>
          <a:stretch>
            <a:fillRect/>
          </a:stretch>
        </p:blipFill>
        <p:spPr>
          <a:xfrm>
            <a:off x="2209798" y="4858910"/>
            <a:ext cx="7772400" cy="1087048"/>
          </a:xfrm>
          <a:prstGeom prst="rect">
            <a:avLst/>
          </a:prstGeom>
        </p:spPr>
      </p:pic>
    </p:spTree>
    <p:extLst>
      <p:ext uri="{BB962C8B-B14F-4D97-AF65-F5344CB8AC3E}">
        <p14:creationId xmlns:p14="http://schemas.microsoft.com/office/powerpoint/2010/main" val="2732923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70F52A5-5CA6-B8B2-F6C3-6A61174ED353}"/>
              </a:ext>
            </a:extLst>
          </p:cNvPr>
          <p:cNvSpPr txBox="1"/>
          <p:nvPr/>
        </p:nvSpPr>
        <p:spPr>
          <a:xfrm>
            <a:off x="1081472" y="3283202"/>
            <a:ext cx="10029046" cy="400110"/>
          </a:xfrm>
          <a:prstGeom prst="rect">
            <a:avLst/>
          </a:prstGeom>
          <a:noFill/>
        </p:spPr>
        <p:txBody>
          <a:bodyPr wrap="square" lIns="90000" rtlCol="0">
            <a:spAutoFit/>
          </a:bodyPr>
          <a:lstStyle/>
          <a:p>
            <a:r>
              <a:rPr lang="it-IT" sz="2000" dirty="0"/>
              <a:t>OPERAZIONE 7: </a:t>
            </a:r>
            <a:r>
              <a:rPr lang="it-IT" sz="2000" cap="none" spc="0" dirty="0">
                <a:solidFill>
                  <a:schemeClr val="tx1"/>
                </a:solidFill>
              </a:rPr>
              <a:t>Stampare il prezzo delle auto in ordine crescente a partire da un certo prezzo</a:t>
            </a:r>
            <a:endParaRPr lang="it-IT" sz="2000" dirty="0"/>
          </a:p>
        </p:txBody>
      </p:sp>
      <p:pic>
        <p:nvPicPr>
          <p:cNvPr id="4" name="Immagine 3" descr="Immagine che contiene testo&#10;&#10;Descrizione generata automaticamente">
            <a:extLst>
              <a:ext uri="{FF2B5EF4-FFF2-40B4-BE49-F238E27FC236}">
                <a16:creationId xmlns:a16="http://schemas.microsoft.com/office/drawing/2014/main" id="{4E6F842D-28AD-54EE-C97C-BA0036858761}"/>
              </a:ext>
            </a:extLst>
          </p:cNvPr>
          <p:cNvPicPr>
            <a:picLocks noChangeAspect="1"/>
          </p:cNvPicPr>
          <p:nvPr/>
        </p:nvPicPr>
        <p:blipFill>
          <a:blip r:embed="rId2"/>
          <a:stretch>
            <a:fillRect/>
          </a:stretch>
        </p:blipFill>
        <p:spPr>
          <a:xfrm>
            <a:off x="3127713" y="3802904"/>
            <a:ext cx="5936567" cy="2872800"/>
          </a:xfrm>
          <a:prstGeom prst="rect">
            <a:avLst/>
          </a:prstGeom>
        </p:spPr>
      </p:pic>
      <p:sp>
        <p:nvSpPr>
          <p:cNvPr id="5" name="CasellaDiTesto 4">
            <a:extLst>
              <a:ext uri="{FF2B5EF4-FFF2-40B4-BE49-F238E27FC236}">
                <a16:creationId xmlns:a16="http://schemas.microsoft.com/office/drawing/2014/main" id="{00DAB1B6-3EE8-6ECC-F39E-3E9DB823007E}"/>
              </a:ext>
            </a:extLst>
          </p:cNvPr>
          <p:cNvSpPr txBox="1"/>
          <p:nvPr/>
        </p:nvSpPr>
        <p:spPr>
          <a:xfrm>
            <a:off x="672040" y="182296"/>
            <a:ext cx="10847911" cy="400110"/>
          </a:xfrm>
          <a:prstGeom prst="rect">
            <a:avLst/>
          </a:prstGeom>
          <a:noFill/>
        </p:spPr>
        <p:txBody>
          <a:bodyPr wrap="square" rtlCol="0">
            <a:spAutoFit/>
          </a:bodyPr>
          <a:lstStyle/>
          <a:p>
            <a:r>
              <a:rPr lang="it-IT" sz="2000" dirty="0"/>
              <a:t>OPERAZIONE 4: </a:t>
            </a:r>
            <a:r>
              <a:rPr lang="it-IT" sz="2000" cap="none" spc="0" dirty="0">
                <a:solidFill>
                  <a:schemeClr val="tx1"/>
                </a:solidFill>
              </a:rPr>
              <a:t>Stampare il nome e il cognome dell’amministratore che gestisce una determinata sede</a:t>
            </a:r>
            <a:r>
              <a:rPr lang="it-IT" sz="2000" dirty="0"/>
              <a:t> </a:t>
            </a:r>
          </a:p>
        </p:txBody>
      </p:sp>
      <p:pic>
        <p:nvPicPr>
          <p:cNvPr id="7" name="Immagine 6" descr="Immagine che contiene testo&#10;&#10;Descrizione generata automaticamente">
            <a:extLst>
              <a:ext uri="{FF2B5EF4-FFF2-40B4-BE49-F238E27FC236}">
                <a16:creationId xmlns:a16="http://schemas.microsoft.com/office/drawing/2014/main" id="{2C03F10A-6A5F-4E0A-25BB-CDE3E0C3CFCB}"/>
              </a:ext>
            </a:extLst>
          </p:cNvPr>
          <p:cNvPicPr>
            <a:picLocks noChangeAspect="1"/>
          </p:cNvPicPr>
          <p:nvPr/>
        </p:nvPicPr>
        <p:blipFill>
          <a:blip r:embed="rId3"/>
          <a:stretch>
            <a:fillRect/>
          </a:stretch>
        </p:blipFill>
        <p:spPr>
          <a:xfrm>
            <a:off x="2209798" y="731615"/>
            <a:ext cx="7772400" cy="2402378"/>
          </a:xfrm>
          <a:prstGeom prst="rect">
            <a:avLst/>
          </a:prstGeom>
        </p:spPr>
      </p:pic>
    </p:spTree>
    <p:extLst>
      <p:ext uri="{BB962C8B-B14F-4D97-AF65-F5344CB8AC3E}">
        <p14:creationId xmlns:p14="http://schemas.microsoft.com/office/powerpoint/2010/main" val="1608934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BBEFF44-88A7-5618-9264-18268A5BDF50}"/>
              </a:ext>
            </a:extLst>
          </p:cNvPr>
          <p:cNvSpPr txBox="1"/>
          <p:nvPr/>
        </p:nvSpPr>
        <p:spPr>
          <a:xfrm>
            <a:off x="2726423" y="232012"/>
            <a:ext cx="6739153" cy="400110"/>
          </a:xfrm>
          <a:prstGeom prst="rect">
            <a:avLst/>
          </a:prstGeom>
          <a:noFill/>
        </p:spPr>
        <p:txBody>
          <a:bodyPr wrap="none" rtlCol="0">
            <a:spAutoFit/>
          </a:bodyPr>
          <a:lstStyle/>
          <a:p>
            <a:r>
              <a:rPr lang="it-IT" sz="2000" dirty="0"/>
              <a:t>OPERAZIONE 9: </a:t>
            </a:r>
            <a:r>
              <a:rPr lang="it-IT" sz="2000" cap="none" spc="0" dirty="0">
                <a:solidFill>
                  <a:schemeClr val="tx1"/>
                </a:solidFill>
              </a:rPr>
              <a:t>Stampare il numero di dipendenti di una sede</a:t>
            </a:r>
            <a:r>
              <a:rPr lang="it-IT" sz="2000" dirty="0"/>
              <a:t> </a:t>
            </a:r>
          </a:p>
        </p:txBody>
      </p:sp>
      <p:pic>
        <p:nvPicPr>
          <p:cNvPr id="4" name="Immagine 3" descr="Immagine che contiene testo&#10;&#10;Descrizione generata automaticamente">
            <a:extLst>
              <a:ext uri="{FF2B5EF4-FFF2-40B4-BE49-F238E27FC236}">
                <a16:creationId xmlns:a16="http://schemas.microsoft.com/office/drawing/2014/main" id="{B5A8917F-EBB2-06DF-88B8-883DCB2CF1F0}"/>
              </a:ext>
            </a:extLst>
          </p:cNvPr>
          <p:cNvPicPr>
            <a:picLocks noChangeAspect="1"/>
          </p:cNvPicPr>
          <p:nvPr/>
        </p:nvPicPr>
        <p:blipFill>
          <a:blip r:embed="rId2"/>
          <a:stretch>
            <a:fillRect/>
          </a:stretch>
        </p:blipFill>
        <p:spPr>
          <a:xfrm>
            <a:off x="2209799" y="928048"/>
            <a:ext cx="7772400" cy="2608917"/>
          </a:xfrm>
          <a:prstGeom prst="rect">
            <a:avLst/>
          </a:prstGeom>
        </p:spPr>
      </p:pic>
      <p:sp>
        <p:nvSpPr>
          <p:cNvPr id="5" name="CasellaDiTesto 4">
            <a:extLst>
              <a:ext uri="{FF2B5EF4-FFF2-40B4-BE49-F238E27FC236}">
                <a16:creationId xmlns:a16="http://schemas.microsoft.com/office/drawing/2014/main" id="{738E8BA6-DCDD-EDE1-F9B6-4C3830381392}"/>
              </a:ext>
            </a:extLst>
          </p:cNvPr>
          <p:cNvSpPr txBox="1"/>
          <p:nvPr/>
        </p:nvSpPr>
        <p:spPr>
          <a:xfrm>
            <a:off x="2090479" y="3832891"/>
            <a:ext cx="8011039" cy="369332"/>
          </a:xfrm>
          <a:prstGeom prst="rect">
            <a:avLst/>
          </a:prstGeom>
          <a:noFill/>
        </p:spPr>
        <p:txBody>
          <a:bodyPr wrap="none" rtlCol="0">
            <a:spAutoFit/>
          </a:bodyPr>
          <a:lstStyle/>
          <a:p>
            <a:r>
              <a:rPr lang="it-IT" dirty="0"/>
              <a:t>CON L’INSERIMENTO DELLO 0, L’APPLICAZIONE CHIUDE LA CONNESSIONE CON IL DB</a:t>
            </a:r>
          </a:p>
        </p:txBody>
      </p:sp>
      <p:pic>
        <p:nvPicPr>
          <p:cNvPr id="7" name="Immagine 6" descr="Immagine che contiene testo&#10;&#10;Descrizione generata automaticamente">
            <a:extLst>
              <a:ext uri="{FF2B5EF4-FFF2-40B4-BE49-F238E27FC236}">
                <a16:creationId xmlns:a16="http://schemas.microsoft.com/office/drawing/2014/main" id="{F71EE752-038D-BA20-D8B3-93232B278300}"/>
              </a:ext>
            </a:extLst>
          </p:cNvPr>
          <p:cNvPicPr>
            <a:picLocks noChangeAspect="1"/>
          </p:cNvPicPr>
          <p:nvPr/>
        </p:nvPicPr>
        <p:blipFill>
          <a:blip r:embed="rId3"/>
          <a:stretch>
            <a:fillRect/>
          </a:stretch>
        </p:blipFill>
        <p:spPr>
          <a:xfrm>
            <a:off x="2209798" y="4479807"/>
            <a:ext cx="7772400" cy="2054522"/>
          </a:xfrm>
          <a:prstGeom prst="rect">
            <a:avLst/>
          </a:prstGeom>
        </p:spPr>
      </p:pic>
    </p:spTree>
    <p:extLst>
      <p:ext uri="{BB962C8B-B14F-4D97-AF65-F5344CB8AC3E}">
        <p14:creationId xmlns:p14="http://schemas.microsoft.com/office/powerpoint/2010/main" val="403009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4082BC2D-77E4-2D5F-D1CC-B83E10883390}"/>
              </a:ext>
            </a:extLst>
          </p:cNvPr>
          <p:cNvSpPr txBox="1"/>
          <p:nvPr/>
        </p:nvSpPr>
        <p:spPr>
          <a:xfrm>
            <a:off x="8175714" y="1150122"/>
            <a:ext cx="3404937" cy="268318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latin typeface="+mj-lt"/>
                <a:ea typeface="+mj-ea"/>
                <a:cs typeface="+mj-cs"/>
              </a:rPr>
              <a:t>GLOSSARIO DEI TERMINI PRINCIPALI</a:t>
            </a:r>
          </a:p>
        </p:txBody>
      </p:sp>
      <p:grpSp>
        <p:nvGrpSpPr>
          <p:cNvPr id="68" name="Group 67">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69" name="Freeform: Shape 68">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2" name="Freeform: Shape 71">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73">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75" name="Freeform: Shape 74">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ella 3">
            <a:extLst>
              <a:ext uri="{FF2B5EF4-FFF2-40B4-BE49-F238E27FC236}">
                <a16:creationId xmlns:a16="http://schemas.microsoft.com/office/drawing/2014/main" id="{851440FE-F4FC-453A-5976-6C12593D39F3}"/>
              </a:ext>
            </a:extLst>
          </p:cNvPr>
          <p:cNvGraphicFramePr>
            <a:graphicFrameLocks noGrp="1"/>
          </p:cNvGraphicFramePr>
          <p:nvPr>
            <p:extLst>
              <p:ext uri="{D42A27DB-BD31-4B8C-83A1-F6EECF244321}">
                <p14:modId xmlns:p14="http://schemas.microsoft.com/office/powerpoint/2010/main" val="438113847"/>
              </p:ext>
            </p:extLst>
          </p:nvPr>
        </p:nvGraphicFramePr>
        <p:xfrm>
          <a:off x="1083149" y="1779390"/>
          <a:ext cx="6191945" cy="4107838"/>
        </p:xfrm>
        <a:graphic>
          <a:graphicData uri="http://schemas.openxmlformats.org/drawingml/2006/table">
            <a:tbl>
              <a:tblPr firstRow="1" bandRow="1">
                <a:tableStyleId>{68D230F3-CF80-4859-8CE7-A43EE81993B5}</a:tableStyleId>
              </a:tblPr>
              <a:tblGrid>
                <a:gridCol w="2164888">
                  <a:extLst>
                    <a:ext uri="{9D8B030D-6E8A-4147-A177-3AD203B41FA5}">
                      <a16:colId xmlns:a16="http://schemas.microsoft.com/office/drawing/2014/main" val="657639177"/>
                    </a:ext>
                  </a:extLst>
                </a:gridCol>
                <a:gridCol w="4027057">
                  <a:extLst>
                    <a:ext uri="{9D8B030D-6E8A-4147-A177-3AD203B41FA5}">
                      <a16:colId xmlns:a16="http://schemas.microsoft.com/office/drawing/2014/main" val="1954575688"/>
                    </a:ext>
                  </a:extLst>
                </a:gridCol>
              </a:tblGrid>
              <a:tr h="453808">
                <a:tc>
                  <a:txBody>
                    <a:bodyPr/>
                    <a:lstStyle/>
                    <a:p>
                      <a:pPr algn="ctr"/>
                      <a:r>
                        <a:rPr lang="it-IT" sz="2000" b="0" cap="none" spc="0" dirty="0">
                          <a:solidFill>
                            <a:schemeClr val="tx1"/>
                          </a:solidFill>
                        </a:rPr>
                        <a:t>TERMINE</a:t>
                      </a:r>
                    </a:p>
                  </a:txBody>
                  <a:tcPr marL="120195" marR="17708" marT="92457" marB="92457" anchor="ctr"/>
                </a:tc>
                <a:tc>
                  <a:txBody>
                    <a:bodyPr/>
                    <a:lstStyle/>
                    <a:p>
                      <a:pPr algn="ctr"/>
                      <a:r>
                        <a:rPr lang="it-IT" sz="2000" b="0" cap="none" spc="0" dirty="0">
                          <a:solidFill>
                            <a:schemeClr val="tx1"/>
                          </a:solidFill>
                        </a:rPr>
                        <a:t>DESCRIZIONE</a:t>
                      </a:r>
                    </a:p>
                  </a:txBody>
                  <a:tcPr marL="120195" marR="17708" marT="92457" marB="92457" anchor="ctr"/>
                </a:tc>
                <a:extLst>
                  <a:ext uri="{0D108BD9-81ED-4DB2-BD59-A6C34878D82A}">
                    <a16:rowId xmlns:a16="http://schemas.microsoft.com/office/drawing/2014/main" val="3046007404"/>
                  </a:ext>
                </a:extLst>
              </a:tr>
              <a:tr h="674542">
                <a:tc>
                  <a:txBody>
                    <a:bodyPr/>
                    <a:lstStyle/>
                    <a:p>
                      <a:pPr algn="ctr"/>
                      <a:r>
                        <a:rPr lang="it-IT" sz="1400" cap="none" spc="0">
                          <a:solidFill>
                            <a:schemeClr val="tx1"/>
                          </a:solidFill>
                        </a:rPr>
                        <a:t>SEDE</a:t>
                      </a:r>
                    </a:p>
                  </a:txBody>
                  <a:tcPr marL="120195" marR="243559" marT="92457" marB="92457"/>
                </a:tc>
                <a:tc>
                  <a:txBody>
                    <a:bodyPr/>
                    <a:lstStyle/>
                    <a:p>
                      <a:pPr algn="ctr"/>
                      <a:r>
                        <a:rPr lang="it-IT" sz="1400" cap="none" spc="0">
                          <a:solidFill>
                            <a:schemeClr val="tx1"/>
                          </a:solidFill>
                        </a:rPr>
                        <a:t>LUOGO IN CUI SI EFFETTUANO LE VENDITE DEI PRODOTTI</a:t>
                      </a:r>
                    </a:p>
                  </a:txBody>
                  <a:tcPr marL="120195" marR="243559" marT="92457" marB="92457"/>
                </a:tc>
                <a:extLst>
                  <a:ext uri="{0D108BD9-81ED-4DB2-BD59-A6C34878D82A}">
                    <a16:rowId xmlns:a16="http://schemas.microsoft.com/office/drawing/2014/main" val="1020896944"/>
                  </a:ext>
                </a:extLst>
              </a:tr>
              <a:tr h="674542">
                <a:tc>
                  <a:txBody>
                    <a:bodyPr/>
                    <a:lstStyle/>
                    <a:p>
                      <a:pPr algn="ctr"/>
                      <a:r>
                        <a:rPr lang="it-IT" sz="1400" cap="none" spc="0">
                          <a:solidFill>
                            <a:schemeClr val="tx1"/>
                          </a:solidFill>
                        </a:rPr>
                        <a:t>DIPENDENTE</a:t>
                      </a:r>
                    </a:p>
                  </a:txBody>
                  <a:tcPr marL="120195" marR="243559" marT="92457" marB="92457"/>
                </a:tc>
                <a:tc>
                  <a:txBody>
                    <a:bodyPr/>
                    <a:lstStyle/>
                    <a:p>
                      <a:pPr algn="ctr"/>
                      <a:r>
                        <a:rPr lang="it-IT" sz="1400" cap="none" spc="0" dirty="0">
                          <a:solidFill>
                            <a:schemeClr val="tx1"/>
                          </a:solidFill>
                        </a:rPr>
                        <a:t>SOGGETTO CHE PRESTA SERVIZIO NELLE SEDI</a:t>
                      </a:r>
                    </a:p>
                  </a:txBody>
                  <a:tcPr marL="120195" marR="243559" marT="92457" marB="92457"/>
                </a:tc>
                <a:extLst>
                  <a:ext uri="{0D108BD9-81ED-4DB2-BD59-A6C34878D82A}">
                    <a16:rowId xmlns:a16="http://schemas.microsoft.com/office/drawing/2014/main" val="2632030544"/>
                  </a:ext>
                </a:extLst>
              </a:tr>
              <a:tr h="453808">
                <a:tc>
                  <a:txBody>
                    <a:bodyPr/>
                    <a:lstStyle/>
                    <a:p>
                      <a:pPr algn="ctr"/>
                      <a:r>
                        <a:rPr lang="it-IT" sz="1400" cap="none" spc="0">
                          <a:solidFill>
                            <a:schemeClr val="tx1"/>
                          </a:solidFill>
                        </a:rPr>
                        <a:t>AMMINISTRATORE</a:t>
                      </a:r>
                    </a:p>
                  </a:txBody>
                  <a:tcPr marL="120195" marR="243559" marT="92457" marB="92457"/>
                </a:tc>
                <a:tc>
                  <a:txBody>
                    <a:bodyPr/>
                    <a:lstStyle/>
                    <a:p>
                      <a:pPr algn="ctr"/>
                      <a:r>
                        <a:rPr lang="it-IT" sz="1400" cap="none" spc="0">
                          <a:solidFill>
                            <a:schemeClr val="tx1"/>
                          </a:solidFill>
                        </a:rPr>
                        <a:t>SOGGETTO CHE GESTISCE OGNI SEDE</a:t>
                      </a:r>
                    </a:p>
                  </a:txBody>
                  <a:tcPr marL="120195" marR="243559" marT="92457" marB="92457"/>
                </a:tc>
                <a:extLst>
                  <a:ext uri="{0D108BD9-81ED-4DB2-BD59-A6C34878D82A}">
                    <a16:rowId xmlns:a16="http://schemas.microsoft.com/office/drawing/2014/main" val="2815107094"/>
                  </a:ext>
                </a:extLst>
              </a:tr>
              <a:tr h="453808">
                <a:tc>
                  <a:txBody>
                    <a:bodyPr/>
                    <a:lstStyle/>
                    <a:p>
                      <a:pPr algn="ctr"/>
                      <a:r>
                        <a:rPr lang="it-IT" sz="1400" cap="none" spc="0">
                          <a:solidFill>
                            <a:schemeClr val="tx1"/>
                          </a:solidFill>
                        </a:rPr>
                        <a:t>CLIENTE</a:t>
                      </a:r>
                    </a:p>
                  </a:txBody>
                  <a:tcPr marL="120195" marR="243559" marT="92457" marB="92457"/>
                </a:tc>
                <a:tc>
                  <a:txBody>
                    <a:bodyPr/>
                    <a:lstStyle/>
                    <a:p>
                      <a:pPr algn="ctr"/>
                      <a:r>
                        <a:rPr lang="it-IT" sz="1400" cap="none" spc="0">
                          <a:solidFill>
                            <a:schemeClr val="tx1"/>
                          </a:solidFill>
                        </a:rPr>
                        <a:t>SOGGETTO CHE ACQUISTA I PRODOTTI </a:t>
                      </a:r>
                    </a:p>
                  </a:txBody>
                  <a:tcPr marL="120195" marR="243559" marT="92457" marB="92457"/>
                </a:tc>
                <a:extLst>
                  <a:ext uri="{0D108BD9-81ED-4DB2-BD59-A6C34878D82A}">
                    <a16:rowId xmlns:a16="http://schemas.microsoft.com/office/drawing/2014/main" val="2190114824"/>
                  </a:ext>
                </a:extLst>
              </a:tr>
              <a:tr h="453808">
                <a:tc>
                  <a:txBody>
                    <a:bodyPr/>
                    <a:lstStyle/>
                    <a:p>
                      <a:pPr algn="ctr"/>
                      <a:r>
                        <a:rPr lang="it-IT" sz="1400" cap="none" spc="0">
                          <a:solidFill>
                            <a:schemeClr val="tx1"/>
                          </a:solidFill>
                        </a:rPr>
                        <a:t>AUTO</a:t>
                      </a:r>
                    </a:p>
                  </a:txBody>
                  <a:tcPr marL="120195" marR="243559" marT="92457" marB="92457"/>
                </a:tc>
                <a:tc>
                  <a:txBody>
                    <a:bodyPr/>
                    <a:lstStyle/>
                    <a:p>
                      <a:pPr algn="ctr"/>
                      <a:r>
                        <a:rPr lang="it-IT" sz="1400" cap="none" spc="0">
                          <a:solidFill>
                            <a:schemeClr val="tx1"/>
                          </a:solidFill>
                        </a:rPr>
                        <a:t>PRODOTTO VENDUTO DALLA CATENA</a:t>
                      </a:r>
                    </a:p>
                  </a:txBody>
                  <a:tcPr marL="120195" marR="243559" marT="92457" marB="92457"/>
                </a:tc>
                <a:extLst>
                  <a:ext uri="{0D108BD9-81ED-4DB2-BD59-A6C34878D82A}">
                    <a16:rowId xmlns:a16="http://schemas.microsoft.com/office/drawing/2014/main" val="650056755"/>
                  </a:ext>
                </a:extLst>
              </a:tr>
              <a:tr h="453808">
                <a:tc>
                  <a:txBody>
                    <a:bodyPr/>
                    <a:lstStyle/>
                    <a:p>
                      <a:pPr algn="ctr"/>
                      <a:r>
                        <a:rPr lang="it-IT" sz="1400" cap="none" spc="0">
                          <a:solidFill>
                            <a:schemeClr val="tx1"/>
                          </a:solidFill>
                        </a:rPr>
                        <a:t>AUTO ELETTRICA</a:t>
                      </a:r>
                    </a:p>
                  </a:txBody>
                  <a:tcPr marL="120195" marR="243559" marT="92457" marB="92457"/>
                </a:tc>
                <a:tc>
                  <a:txBody>
                    <a:bodyPr/>
                    <a:lstStyle/>
                    <a:p>
                      <a:pPr algn="ctr"/>
                      <a:r>
                        <a:rPr lang="it-IT" sz="1400" cap="none" spc="0">
                          <a:solidFill>
                            <a:schemeClr val="tx1"/>
                          </a:solidFill>
                        </a:rPr>
                        <a:t>TIPOLOGIA DI PRODOTTO </a:t>
                      </a:r>
                    </a:p>
                  </a:txBody>
                  <a:tcPr marL="120195" marR="243559" marT="92457" marB="92457"/>
                </a:tc>
                <a:extLst>
                  <a:ext uri="{0D108BD9-81ED-4DB2-BD59-A6C34878D82A}">
                    <a16:rowId xmlns:a16="http://schemas.microsoft.com/office/drawing/2014/main" val="4123735763"/>
                  </a:ext>
                </a:extLst>
              </a:tr>
              <a:tr h="453808">
                <a:tc>
                  <a:txBody>
                    <a:bodyPr/>
                    <a:lstStyle/>
                    <a:p>
                      <a:pPr algn="ctr"/>
                      <a:r>
                        <a:rPr lang="it-IT" sz="1400" cap="none" spc="0">
                          <a:solidFill>
                            <a:schemeClr val="tx1"/>
                          </a:solidFill>
                        </a:rPr>
                        <a:t>AUTO IBRIDA</a:t>
                      </a:r>
                    </a:p>
                  </a:txBody>
                  <a:tcPr marL="120195" marR="243559" marT="92457" marB="92457"/>
                </a:tc>
                <a:tc>
                  <a:txBody>
                    <a:bodyPr/>
                    <a:lstStyle/>
                    <a:p>
                      <a:pPr algn="ctr"/>
                      <a:r>
                        <a:rPr lang="it-IT" sz="1400" cap="none" spc="0" dirty="0">
                          <a:solidFill>
                            <a:schemeClr val="tx1"/>
                          </a:solidFill>
                        </a:rPr>
                        <a:t>TIPOLOGIA DI PRODOTTO</a:t>
                      </a:r>
                    </a:p>
                  </a:txBody>
                  <a:tcPr marL="120195" marR="243559" marT="92457" marB="92457"/>
                </a:tc>
                <a:extLst>
                  <a:ext uri="{0D108BD9-81ED-4DB2-BD59-A6C34878D82A}">
                    <a16:rowId xmlns:a16="http://schemas.microsoft.com/office/drawing/2014/main" val="395885161"/>
                  </a:ext>
                </a:extLst>
              </a:tr>
            </a:tbl>
          </a:graphicData>
        </a:graphic>
      </p:graphicFrame>
    </p:spTree>
    <p:extLst>
      <p:ext uri="{BB962C8B-B14F-4D97-AF65-F5344CB8AC3E}">
        <p14:creationId xmlns:p14="http://schemas.microsoft.com/office/powerpoint/2010/main" val="290865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6BB3E086-4640-3FF0-381C-374F46CB3717}"/>
              </a:ext>
            </a:extLst>
          </p:cNvPr>
          <p:cNvSpPr txBox="1"/>
          <p:nvPr/>
        </p:nvSpPr>
        <p:spPr>
          <a:xfrm>
            <a:off x="7288184" y="414926"/>
            <a:ext cx="4535619" cy="16850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2"/>
                </a:solidFill>
                <a:latin typeface="+mj-lt"/>
                <a:ea typeface="+mj-ea"/>
                <a:cs typeface="+mj-cs"/>
              </a:rPr>
              <a:t>	2. PROGETTAZIONE         	CONCETTUALE </a:t>
            </a:r>
          </a:p>
          <a:p>
            <a:pPr>
              <a:lnSpc>
                <a:spcPct val="90000"/>
              </a:lnSpc>
              <a:spcBef>
                <a:spcPct val="0"/>
              </a:spcBef>
              <a:spcAft>
                <a:spcPts val="600"/>
              </a:spcAft>
            </a:pPr>
            <a:r>
              <a:rPr lang="en-US" sz="3400" kern="1200" dirty="0">
                <a:solidFill>
                  <a:schemeClr val="tx2"/>
                </a:solidFill>
                <a:latin typeface="+mj-lt"/>
                <a:ea typeface="+mj-ea"/>
                <a:cs typeface="+mj-cs"/>
              </a:rPr>
              <a:t>	SCHEMA EER</a:t>
            </a:r>
          </a:p>
        </p:txBody>
      </p:sp>
      <p:grpSp>
        <p:nvGrpSpPr>
          <p:cNvPr id="35" name="Group 34">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36" name="Freeform: Shape 35">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9" name="Freeform: Shape 38">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6" name="Immagine 25" descr="Immagine che contiene diagramma&#10;&#10;Descrizione generata automaticamente">
            <a:extLst>
              <a:ext uri="{FF2B5EF4-FFF2-40B4-BE49-F238E27FC236}">
                <a16:creationId xmlns:a16="http://schemas.microsoft.com/office/drawing/2014/main" id="{99DF46B7-A423-06C4-623D-A66F6EDB82A3}"/>
              </a:ext>
            </a:extLst>
          </p:cNvPr>
          <p:cNvPicPr>
            <a:picLocks noChangeAspect="1"/>
          </p:cNvPicPr>
          <p:nvPr/>
        </p:nvPicPr>
        <p:blipFill>
          <a:blip r:embed="rId2"/>
          <a:stretch>
            <a:fillRect/>
          </a:stretch>
        </p:blipFill>
        <p:spPr>
          <a:xfrm>
            <a:off x="299774" y="414926"/>
            <a:ext cx="7197195" cy="5451875"/>
          </a:xfrm>
          <a:prstGeom prst="rect">
            <a:avLst/>
          </a:prstGeom>
        </p:spPr>
      </p:pic>
      <p:grpSp>
        <p:nvGrpSpPr>
          <p:cNvPr id="41" name="Group 40">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42" name="Freeform: Shape 41">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ttangolo 5">
            <a:extLst>
              <a:ext uri="{FF2B5EF4-FFF2-40B4-BE49-F238E27FC236}">
                <a16:creationId xmlns:a16="http://schemas.microsoft.com/office/drawing/2014/main" id="{25DBE296-ECA7-3E8D-11F0-D3A396DAF594}"/>
              </a:ext>
            </a:extLst>
          </p:cNvPr>
          <p:cNvSpPr/>
          <p:nvPr/>
        </p:nvSpPr>
        <p:spPr>
          <a:xfrm>
            <a:off x="8358045" y="2662124"/>
            <a:ext cx="203200" cy="20320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it-IT" dirty="0">
              <a:solidFill>
                <a:srgbClr val="FF0000"/>
              </a:solidFill>
              <a:highlight>
                <a:srgbClr val="FFFF00"/>
              </a:highlight>
            </a:endParaRPr>
          </a:p>
        </p:txBody>
      </p:sp>
      <p:sp>
        <p:nvSpPr>
          <p:cNvPr id="7" name="CasellaDiTesto 6">
            <a:extLst>
              <a:ext uri="{FF2B5EF4-FFF2-40B4-BE49-F238E27FC236}">
                <a16:creationId xmlns:a16="http://schemas.microsoft.com/office/drawing/2014/main" id="{C78E6510-B57A-B24A-4E70-B63C8EFF1ECB}"/>
              </a:ext>
            </a:extLst>
          </p:cNvPr>
          <p:cNvSpPr txBox="1"/>
          <p:nvPr/>
        </p:nvSpPr>
        <p:spPr>
          <a:xfrm>
            <a:off x="8700134" y="2609835"/>
            <a:ext cx="699615" cy="307777"/>
          </a:xfrm>
          <a:prstGeom prst="rect">
            <a:avLst/>
          </a:prstGeom>
          <a:noFill/>
        </p:spPr>
        <p:txBody>
          <a:bodyPr wrap="none" rtlCol="0">
            <a:spAutoFit/>
          </a:bodyPr>
          <a:lstStyle/>
          <a:p>
            <a:pPr>
              <a:spcAft>
                <a:spcPts val="600"/>
              </a:spcAft>
            </a:pPr>
            <a:r>
              <a:rPr lang="it-IT" sz="1400" dirty="0"/>
              <a:t>ENTITÀ</a:t>
            </a:r>
            <a:endParaRPr lang="it-IT" sz="1400"/>
          </a:p>
        </p:txBody>
      </p:sp>
      <p:sp>
        <p:nvSpPr>
          <p:cNvPr id="8" name="Rettangolo 7">
            <a:extLst>
              <a:ext uri="{FF2B5EF4-FFF2-40B4-BE49-F238E27FC236}">
                <a16:creationId xmlns:a16="http://schemas.microsoft.com/office/drawing/2014/main" id="{91BE0C76-C58E-94DA-5B21-8753B9A0CCD7}"/>
              </a:ext>
            </a:extLst>
          </p:cNvPr>
          <p:cNvSpPr/>
          <p:nvPr/>
        </p:nvSpPr>
        <p:spPr>
          <a:xfrm>
            <a:off x="8358845" y="3044425"/>
            <a:ext cx="201600" cy="201600"/>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0" name="CasellaDiTesto 9">
            <a:extLst>
              <a:ext uri="{FF2B5EF4-FFF2-40B4-BE49-F238E27FC236}">
                <a16:creationId xmlns:a16="http://schemas.microsoft.com/office/drawing/2014/main" id="{50E90CD1-DBF0-091B-0696-82F7E833CAA9}"/>
              </a:ext>
            </a:extLst>
          </p:cNvPr>
          <p:cNvSpPr txBox="1"/>
          <p:nvPr/>
        </p:nvSpPr>
        <p:spPr>
          <a:xfrm>
            <a:off x="8700134" y="2991336"/>
            <a:ext cx="1000595" cy="307777"/>
          </a:xfrm>
          <a:prstGeom prst="rect">
            <a:avLst/>
          </a:prstGeom>
          <a:noFill/>
        </p:spPr>
        <p:txBody>
          <a:bodyPr wrap="none" rtlCol="0">
            <a:spAutoFit/>
          </a:bodyPr>
          <a:lstStyle/>
          <a:p>
            <a:pPr>
              <a:spcAft>
                <a:spcPts val="600"/>
              </a:spcAft>
            </a:pPr>
            <a:r>
              <a:rPr lang="it-IT" sz="1400" dirty="0"/>
              <a:t>RELAZIONE</a:t>
            </a:r>
          </a:p>
        </p:txBody>
      </p:sp>
      <p:sp>
        <p:nvSpPr>
          <p:cNvPr id="13" name="Rettangolo 12">
            <a:extLst>
              <a:ext uri="{FF2B5EF4-FFF2-40B4-BE49-F238E27FC236}">
                <a16:creationId xmlns:a16="http://schemas.microsoft.com/office/drawing/2014/main" id="{C955AAE0-5C9A-9F45-02EB-3915ABAEFDB7}"/>
              </a:ext>
            </a:extLst>
          </p:cNvPr>
          <p:cNvSpPr/>
          <p:nvPr/>
        </p:nvSpPr>
        <p:spPr>
          <a:xfrm>
            <a:off x="8358845" y="3425126"/>
            <a:ext cx="201600" cy="20160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4" name="CasellaDiTesto 13">
            <a:extLst>
              <a:ext uri="{FF2B5EF4-FFF2-40B4-BE49-F238E27FC236}">
                <a16:creationId xmlns:a16="http://schemas.microsoft.com/office/drawing/2014/main" id="{E1D94AA5-27F7-B256-19DA-F7BAC18E082F}"/>
              </a:ext>
            </a:extLst>
          </p:cNvPr>
          <p:cNvSpPr txBox="1"/>
          <p:nvPr/>
        </p:nvSpPr>
        <p:spPr>
          <a:xfrm>
            <a:off x="8702076" y="3367240"/>
            <a:ext cx="1242007" cy="307777"/>
          </a:xfrm>
          <a:prstGeom prst="rect">
            <a:avLst/>
          </a:prstGeom>
          <a:noFill/>
        </p:spPr>
        <p:txBody>
          <a:bodyPr wrap="none" rtlCol="0">
            <a:spAutoFit/>
          </a:bodyPr>
          <a:lstStyle/>
          <a:p>
            <a:pPr>
              <a:spcAft>
                <a:spcPts val="600"/>
              </a:spcAft>
            </a:pPr>
            <a:r>
              <a:rPr lang="it-IT" sz="1400" dirty="0"/>
              <a:t>SOTTO-ENTITÀ</a:t>
            </a:r>
            <a:endParaRPr lang="it-IT" sz="1400"/>
          </a:p>
        </p:txBody>
      </p:sp>
      <p:sp>
        <p:nvSpPr>
          <p:cNvPr id="15" name="Rettangolo 14">
            <a:extLst>
              <a:ext uri="{FF2B5EF4-FFF2-40B4-BE49-F238E27FC236}">
                <a16:creationId xmlns:a16="http://schemas.microsoft.com/office/drawing/2014/main" id="{4E31E724-59C9-6F28-89BB-768A1AD33BE3}"/>
              </a:ext>
            </a:extLst>
          </p:cNvPr>
          <p:cNvSpPr/>
          <p:nvPr/>
        </p:nvSpPr>
        <p:spPr>
          <a:xfrm>
            <a:off x="8358045" y="3805827"/>
            <a:ext cx="202400" cy="203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6" name="CasellaDiTesto 15">
            <a:extLst>
              <a:ext uri="{FF2B5EF4-FFF2-40B4-BE49-F238E27FC236}">
                <a16:creationId xmlns:a16="http://schemas.microsoft.com/office/drawing/2014/main" id="{C9A1FFAB-04DA-B4BE-787B-6A1C6F575C4A}"/>
              </a:ext>
            </a:extLst>
          </p:cNvPr>
          <p:cNvSpPr txBox="1"/>
          <p:nvPr/>
        </p:nvSpPr>
        <p:spPr>
          <a:xfrm>
            <a:off x="8700134" y="3743144"/>
            <a:ext cx="1011174" cy="307777"/>
          </a:xfrm>
          <a:prstGeom prst="rect">
            <a:avLst/>
          </a:prstGeom>
          <a:noFill/>
        </p:spPr>
        <p:txBody>
          <a:bodyPr wrap="none" rtlCol="0">
            <a:spAutoFit/>
          </a:bodyPr>
          <a:lstStyle/>
          <a:p>
            <a:pPr>
              <a:spcAft>
                <a:spcPts val="600"/>
              </a:spcAft>
            </a:pPr>
            <a:r>
              <a:rPr lang="it-IT" sz="1400" dirty="0"/>
              <a:t>ATTRIBUTO</a:t>
            </a:r>
            <a:endParaRPr lang="it-IT" sz="1400"/>
          </a:p>
        </p:txBody>
      </p:sp>
    </p:spTree>
    <p:extLst>
      <p:ext uri="{BB962C8B-B14F-4D97-AF65-F5344CB8AC3E}">
        <p14:creationId xmlns:p14="http://schemas.microsoft.com/office/powerpoint/2010/main" val="408319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4C7A83F5-E216-B40F-A7CC-BF2730A2F305}"/>
              </a:ext>
            </a:extLst>
          </p:cNvPr>
          <p:cNvSpPr txBox="1"/>
          <p:nvPr/>
        </p:nvSpPr>
        <p:spPr>
          <a:xfrm>
            <a:off x="838200" y="299802"/>
            <a:ext cx="52578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DIZIONARIO DELLE ENTITÀ</a:t>
            </a:r>
          </a:p>
        </p:txBody>
      </p:sp>
      <p:graphicFrame>
        <p:nvGraphicFramePr>
          <p:cNvPr id="3" name="Tabella 3">
            <a:extLst>
              <a:ext uri="{FF2B5EF4-FFF2-40B4-BE49-F238E27FC236}">
                <a16:creationId xmlns:a16="http://schemas.microsoft.com/office/drawing/2014/main" id="{432ECDE5-D31E-B257-D1A2-3B09C28CFB9C}"/>
              </a:ext>
            </a:extLst>
          </p:cNvPr>
          <p:cNvGraphicFramePr>
            <a:graphicFrameLocks noGrp="1"/>
          </p:cNvGraphicFramePr>
          <p:nvPr>
            <p:extLst>
              <p:ext uri="{D42A27DB-BD31-4B8C-83A1-F6EECF244321}">
                <p14:modId xmlns:p14="http://schemas.microsoft.com/office/powerpoint/2010/main" val="419293753"/>
              </p:ext>
            </p:extLst>
          </p:nvPr>
        </p:nvGraphicFramePr>
        <p:xfrm>
          <a:off x="841252" y="2024384"/>
          <a:ext cx="10512548" cy="3780872"/>
        </p:xfrm>
        <a:graphic>
          <a:graphicData uri="http://schemas.openxmlformats.org/drawingml/2006/table">
            <a:tbl>
              <a:tblPr firstRow="1" bandRow="1">
                <a:tableStyleId>{912C8C85-51F0-491E-9774-3900AFEF0FD7}</a:tableStyleId>
              </a:tblPr>
              <a:tblGrid>
                <a:gridCol w="2379124">
                  <a:extLst>
                    <a:ext uri="{9D8B030D-6E8A-4147-A177-3AD203B41FA5}">
                      <a16:colId xmlns:a16="http://schemas.microsoft.com/office/drawing/2014/main" val="2810208656"/>
                    </a:ext>
                  </a:extLst>
                </a:gridCol>
                <a:gridCol w="3441196">
                  <a:extLst>
                    <a:ext uri="{9D8B030D-6E8A-4147-A177-3AD203B41FA5}">
                      <a16:colId xmlns:a16="http://schemas.microsoft.com/office/drawing/2014/main" val="3462254868"/>
                    </a:ext>
                  </a:extLst>
                </a:gridCol>
                <a:gridCol w="2017309">
                  <a:extLst>
                    <a:ext uri="{9D8B030D-6E8A-4147-A177-3AD203B41FA5}">
                      <a16:colId xmlns:a16="http://schemas.microsoft.com/office/drawing/2014/main" val="1038658721"/>
                    </a:ext>
                  </a:extLst>
                </a:gridCol>
                <a:gridCol w="2674919">
                  <a:extLst>
                    <a:ext uri="{9D8B030D-6E8A-4147-A177-3AD203B41FA5}">
                      <a16:colId xmlns:a16="http://schemas.microsoft.com/office/drawing/2014/main" val="4017656617"/>
                    </a:ext>
                  </a:extLst>
                </a:gridCol>
              </a:tblGrid>
              <a:tr h="327547">
                <a:tc>
                  <a:txBody>
                    <a:bodyPr/>
                    <a:lstStyle/>
                    <a:p>
                      <a:pPr algn="ctr"/>
                      <a:r>
                        <a:rPr lang="it-IT" sz="1500" b="1" dirty="0"/>
                        <a:t>ENTITÀ</a:t>
                      </a:r>
                    </a:p>
                  </a:txBody>
                  <a:tcPr marL="65305" marR="65305" marT="32652" marB="32652"/>
                </a:tc>
                <a:tc>
                  <a:txBody>
                    <a:bodyPr/>
                    <a:lstStyle/>
                    <a:p>
                      <a:pPr algn="ctr"/>
                      <a:r>
                        <a:rPr lang="it-IT" sz="1500" b="1" dirty="0"/>
                        <a:t>DESCRIZIONE</a:t>
                      </a:r>
                    </a:p>
                  </a:txBody>
                  <a:tcPr marL="65305" marR="65305" marT="32652" marB="32652"/>
                </a:tc>
                <a:tc>
                  <a:txBody>
                    <a:bodyPr/>
                    <a:lstStyle/>
                    <a:p>
                      <a:pPr algn="ctr"/>
                      <a:r>
                        <a:rPr lang="it-IT" sz="1500" b="1"/>
                        <a:t>ATTRIBUTI</a:t>
                      </a:r>
                    </a:p>
                  </a:txBody>
                  <a:tcPr marL="65305" marR="65305" marT="32652" marB="32652"/>
                </a:tc>
                <a:tc>
                  <a:txBody>
                    <a:bodyPr/>
                    <a:lstStyle/>
                    <a:p>
                      <a:pPr algn="ctr"/>
                      <a:r>
                        <a:rPr lang="it-IT" sz="1500" b="1"/>
                        <a:t>IDENTIFICATORE</a:t>
                      </a:r>
                    </a:p>
                  </a:txBody>
                  <a:tcPr marL="65305" marR="65305" marT="32652" marB="32652"/>
                </a:tc>
                <a:extLst>
                  <a:ext uri="{0D108BD9-81ED-4DB2-BD59-A6C34878D82A}">
                    <a16:rowId xmlns:a16="http://schemas.microsoft.com/office/drawing/2014/main" val="17903295"/>
                  </a:ext>
                </a:extLst>
              </a:tr>
              <a:tr h="885189">
                <a:tc>
                  <a:txBody>
                    <a:bodyPr/>
                    <a:lstStyle/>
                    <a:p>
                      <a:pPr algn="ctr"/>
                      <a:r>
                        <a:rPr lang="it-IT" sz="1300" dirty="0"/>
                        <a:t>SEDE</a:t>
                      </a:r>
                    </a:p>
                  </a:txBody>
                  <a:tcPr marL="68740" marR="68740" marT="34370" marB="34370"/>
                </a:tc>
                <a:tc>
                  <a:txBody>
                    <a:bodyPr/>
                    <a:lstStyle/>
                    <a:p>
                      <a:pPr algn="ctr"/>
                      <a:r>
                        <a:rPr lang="it-IT" sz="1300" dirty="0"/>
                        <a:t>Struttura che fa parte della catena gestita da un amministratore</a:t>
                      </a:r>
                    </a:p>
                  </a:txBody>
                  <a:tcPr marL="65305" marR="65305" marT="32652" marB="32652"/>
                </a:tc>
                <a:tc>
                  <a:txBody>
                    <a:bodyPr/>
                    <a:lstStyle/>
                    <a:p>
                      <a:pPr algn="ctr"/>
                      <a:r>
                        <a:rPr lang="it-IT" sz="1300" dirty="0"/>
                        <a:t>Indirizzo, Num_telefono, Id_sede,</a:t>
                      </a:r>
                    </a:p>
                    <a:p>
                      <a:pPr algn="ctr"/>
                      <a:r>
                        <a:rPr lang="it-IT" sz="1300" dirty="0"/>
                        <a:t>Provincia,</a:t>
                      </a:r>
                    </a:p>
                    <a:p>
                      <a:pPr algn="ctr"/>
                      <a:r>
                        <a:rPr lang="it-IT" sz="1300" dirty="0"/>
                        <a:t>Num_dipendenti</a:t>
                      </a:r>
                    </a:p>
                  </a:txBody>
                  <a:tcPr marL="65305" marR="65305" marT="32652" marB="32652"/>
                </a:tc>
                <a:tc>
                  <a:txBody>
                    <a:bodyPr/>
                    <a:lstStyle/>
                    <a:p>
                      <a:pPr algn="ctr"/>
                      <a:r>
                        <a:rPr lang="it-IT" sz="1300"/>
                        <a:t>Id_sede</a:t>
                      </a:r>
                    </a:p>
                  </a:txBody>
                  <a:tcPr marL="65305" marR="65305" marT="32652" marB="32652"/>
                </a:tc>
                <a:extLst>
                  <a:ext uri="{0D108BD9-81ED-4DB2-BD59-A6C34878D82A}">
                    <a16:rowId xmlns:a16="http://schemas.microsoft.com/office/drawing/2014/main" val="2346581636"/>
                  </a:ext>
                </a:extLst>
              </a:tr>
              <a:tr h="493332">
                <a:tc>
                  <a:txBody>
                    <a:bodyPr/>
                    <a:lstStyle/>
                    <a:p>
                      <a:pPr algn="ctr"/>
                      <a:r>
                        <a:rPr lang="it-IT" sz="1300" dirty="0"/>
                        <a:t>AMMINISTRATORE</a:t>
                      </a:r>
                    </a:p>
                  </a:txBody>
                  <a:tcPr marL="65305" marR="65305" marT="32652" marB="32652"/>
                </a:tc>
                <a:tc>
                  <a:txBody>
                    <a:bodyPr/>
                    <a:lstStyle/>
                    <a:p>
                      <a:pPr algn="ctr"/>
                      <a:r>
                        <a:rPr lang="it-IT" sz="1300" dirty="0"/>
                        <a:t>Assume dipendenti</a:t>
                      </a:r>
                    </a:p>
                  </a:txBody>
                  <a:tcPr marL="65305" marR="65305" marT="32652" marB="32652"/>
                </a:tc>
                <a:tc>
                  <a:txBody>
                    <a:bodyPr/>
                    <a:lstStyle/>
                    <a:p>
                      <a:pPr algn="ctr"/>
                      <a:r>
                        <a:rPr lang="it-IT" sz="1300" dirty="0"/>
                        <a:t>Nome, Cognome, CF, </a:t>
                      </a:r>
                      <a:r>
                        <a:rPr lang="it-IT" sz="1300" dirty="0">
                          <a:solidFill>
                            <a:srgbClr val="FF0000"/>
                          </a:solidFill>
                        </a:rPr>
                        <a:t>Num_tel</a:t>
                      </a:r>
                    </a:p>
                  </a:txBody>
                  <a:tcPr marL="65305" marR="65305" marT="32652" marB="32652"/>
                </a:tc>
                <a:tc>
                  <a:txBody>
                    <a:bodyPr/>
                    <a:lstStyle/>
                    <a:p>
                      <a:pPr algn="ctr"/>
                      <a:r>
                        <a:rPr lang="it-IT" sz="1300"/>
                        <a:t>CF</a:t>
                      </a:r>
                    </a:p>
                  </a:txBody>
                  <a:tcPr marL="65305" marR="65305" marT="32652" marB="32652"/>
                </a:tc>
                <a:extLst>
                  <a:ext uri="{0D108BD9-81ED-4DB2-BD59-A6C34878D82A}">
                    <a16:rowId xmlns:a16="http://schemas.microsoft.com/office/drawing/2014/main" val="3948087866"/>
                  </a:ext>
                </a:extLst>
              </a:tr>
              <a:tr h="493332">
                <a:tc>
                  <a:txBody>
                    <a:bodyPr/>
                    <a:lstStyle/>
                    <a:p>
                      <a:pPr algn="ctr"/>
                      <a:r>
                        <a:rPr lang="it-IT" sz="1300"/>
                        <a:t>DIPENDENTE</a:t>
                      </a:r>
                    </a:p>
                  </a:txBody>
                  <a:tcPr marL="65305" marR="65305" marT="32652" marB="32652"/>
                </a:tc>
                <a:tc>
                  <a:txBody>
                    <a:bodyPr/>
                    <a:lstStyle/>
                    <a:p>
                      <a:pPr algn="ctr"/>
                      <a:r>
                        <a:rPr lang="it-IT" sz="1300" dirty="0"/>
                        <a:t>Lavora presso una sede e viene assunto dall’amministratore</a:t>
                      </a:r>
                    </a:p>
                  </a:txBody>
                  <a:tcPr marL="65305" marR="65305" marT="32652" marB="32652"/>
                </a:tc>
                <a:tc>
                  <a:txBody>
                    <a:bodyPr/>
                    <a:lstStyle/>
                    <a:p>
                      <a:pPr algn="ctr"/>
                      <a:r>
                        <a:rPr lang="it-IT" sz="1300" dirty="0"/>
                        <a:t>Nome, Cognome, CF,</a:t>
                      </a:r>
                    </a:p>
                  </a:txBody>
                  <a:tcPr marL="65305" marR="65305" marT="32652" marB="32652"/>
                </a:tc>
                <a:tc>
                  <a:txBody>
                    <a:bodyPr/>
                    <a:lstStyle/>
                    <a:p>
                      <a:pPr algn="ctr"/>
                      <a:r>
                        <a:rPr lang="it-IT" sz="1300" dirty="0"/>
                        <a:t>CF</a:t>
                      </a:r>
                    </a:p>
                  </a:txBody>
                  <a:tcPr marL="65305" marR="65305" marT="32652" marB="32652"/>
                </a:tc>
                <a:extLst>
                  <a:ext uri="{0D108BD9-81ED-4DB2-BD59-A6C34878D82A}">
                    <a16:rowId xmlns:a16="http://schemas.microsoft.com/office/drawing/2014/main" val="1425273903"/>
                  </a:ext>
                </a:extLst>
              </a:tr>
              <a:tr h="493332">
                <a:tc>
                  <a:txBody>
                    <a:bodyPr/>
                    <a:lstStyle/>
                    <a:p>
                      <a:pPr algn="ctr"/>
                      <a:r>
                        <a:rPr lang="it-IT" sz="1300"/>
                        <a:t>CLIENTE</a:t>
                      </a:r>
                    </a:p>
                  </a:txBody>
                  <a:tcPr marL="65305" marR="65305" marT="32652" marB="32652"/>
                </a:tc>
                <a:tc>
                  <a:txBody>
                    <a:bodyPr/>
                    <a:lstStyle/>
                    <a:p>
                      <a:pPr algn="ctr"/>
                      <a:r>
                        <a:rPr lang="it-IT" sz="1300" dirty="0"/>
                        <a:t>Soggetto che può acquistare prodotti della catena di auto</a:t>
                      </a:r>
                    </a:p>
                  </a:txBody>
                  <a:tcPr marL="65305" marR="65305" marT="32652" marB="32652"/>
                </a:tc>
                <a:tc>
                  <a:txBody>
                    <a:bodyPr/>
                    <a:lstStyle/>
                    <a:p>
                      <a:pPr algn="ctr"/>
                      <a:r>
                        <a:rPr lang="it-IT" sz="1300"/>
                        <a:t>Nome, Cognome, Id_cliente</a:t>
                      </a:r>
                    </a:p>
                  </a:txBody>
                  <a:tcPr marL="65305" marR="65305" marT="32652" marB="32652"/>
                </a:tc>
                <a:tc>
                  <a:txBody>
                    <a:bodyPr/>
                    <a:lstStyle/>
                    <a:p>
                      <a:pPr algn="ctr"/>
                      <a:r>
                        <a:rPr lang="it-IT" sz="1300"/>
                        <a:t>Id_cliente</a:t>
                      </a:r>
                    </a:p>
                  </a:txBody>
                  <a:tcPr marL="65305" marR="65305" marT="32652" marB="32652"/>
                </a:tc>
                <a:extLst>
                  <a:ext uri="{0D108BD9-81ED-4DB2-BD59-A6C34878D82A}">
                    <a16:rowId xmlns:a16="http://schemas.microsoft.com/office/drawing/2014/main" val="3074508357"/>
                  </a:ext>
                </a:extLst>
              </a:tr>
              <a:tr h="493332">
                <a:tc>
                  <a:txBody>
                    <a:bodyPr/>
                    <a:lstStyle/>
                    <a:p>
                      <a:pPr algn="ctr"/>
                      <a:r>
                        <a:rPr lang="it-IT" sz="1300"/>
                        <a:t>AUTO</a:t>
                      </a:r>
                    </a:p>
                  </a:txBody>
                  <a:tcPr marL="65305" marR="65305" marT="32652" marB="32652"/>
                </a:tc>
                <a:tc>
                  <a:txBody>
                    <a:bodyPr/>
                    <a:lstStyle/>
                    <a:p>
                      <a:pPr algn="ctr"/>
                      <a:r>
                        <a:rPr lang="it-IT" sz="1300" dirty="0"/>
                        <a:t>Prodotto venduto dalla catena</a:t>
                      </a:r>
                    </a:p>
                  </a:txBody>
                  <a:tcPr marL="65305" marR="65305" marT="32652" marB="32652"/>
                </a:tc>
                <a:tc>
                  <a:txBody>
                    <a:bodyPr/>
                    <a:lstStyle/>
                    <a:p>
                      <a:pPr algn="ctr"/>
                      <a:r>
                        <a:rPr lang="it-IT" sz="1300" dirty="0"/>
                        <a:t>ID, Prezzo, </a:t>
                      </a:r>
                      <a:r>
                        <a:rPr lang="it-IT" sz="1300" dirty="0">
                          <a:solidFill>
                            <a:srgbClr val="FF0000"/>
                          </a:solidFill>
                        </a:rPr>
                        <a:t>Colore</a:t>
                      </a:r>
                      <a:r>
                        <a:rPr lang="it-IT" sz="1300" dirty="0">
                          <a:solidFill>
                            <a:schemeClr val="accent1"/>
                          </a:solidFill>
                        </a:rPr>
                        <a:t>, </a:t>
                      </a:r>
                      <a:r>
                        <a:rPr lang="it-IT" sz="1300" dirty="0">
                          <a:solidFill>
                            <a:schemeClr val="tx1"/>
                          </a:solidFill>
                        </a:rPr>
                        <a:t>Num_km, Descrizione</a:t>
                      </a:r>
                      <a:endParaRPr lang="it-IT" sz="1300" dirty="0">
                        <a:solidFill>
                          <a:schemeClr val="accent1"/>
                        </a:solidFill>
                      </a:endParaRPr>
                    </a:p>
                  </a:txBody>
                  <a:tcPr marL="65305" marR="65305" marT="32652" marB="32652"/>
                </a:tc>
                <a:tc>
                  <a:txBody>
                    <a:bodyPr/>
                    <a:lstStyle/>
                    <a:p>
                      <a:pPr algn="ctr"/>
                      <a:r>
                        <a:rPr lang="it-IT" sz="1300"/>
                        <a:t>ID</a:t>
                      </a:r>
                    </a:p>
                  </a:txBody>
                  <a:tcPr marL="65305" marR="65305" marT="32652" marB="32652"/>
                </a:tc>
                <a:extLst>
                  <a:ext uri="{0D108BD9-81ED-4DB2-BD59-A6C34878D82A}">
                    <a16:rowId xmlns:a16="http://schemas.microsoft.com/office/drawing/2014/main" val="2842267184"/>
                  </a:ext>
                </a:extLst>
              </a:tr>
              <a:tr h="297404">
                <a:tc>
                  <a:txBody>
                    <a:bodyPr/>
                    <a:lstStyle/>
                    <a:p>
                      <a:pPr algn="ctr"/>
                      <a:r>
                        <a:rPr lang="it-IT" sz="1300" dirty="0">
                          <a:solidFill>
                            <a:schemeClr val="accent6"/>
                          </a:solidFill>
                        </a:rPr>
                        <a:t>AUTO IBRIDA</a:t>
                      </a:r>
                    </a:p>
                  </a:txBody>
                  <a:tcPr marL="65305" marR="65305" marT="32652" marB="32652"/>
                </a:tc>
                <a:tc>
                  <a:txBody>
                    <a:bodyPr/>
                    <a:lstStyle/>
                    <a:p>
                      <a:pPr algn="ctr"/>
                      <a:r>
                        <a:rPr lang="it-IT" sz="1300"/>
                        <a:t>Tipo di auto venduta</a:t>
                      </a:r>
                    </a:p>
                  </a:txBody>
                  <a:tcPr marL="65305" marR="65305" marT="32652" marB="32652"/>
                </a:tc>
                <a:tc>
                  <a:txBody>
                    <a:bodyPr/>
                    <a:lstStyle/>
                    <a:p>
                      <a:pPr algn="ctr"/>
                      <a:r>
                        <a:rPr lang="it-IT" sz="1300"/>
                        <a:t>--</a:t>
                      </a:r>
                    </a:p>
                  </a:txBody>
                  <a:tcPr marL="65305" marR="65305" marT="32652" marB="32652"/>
                </a:tc>
                <a:tc>
                  <a:txBody>
                    <a:bodyPr/>
                    <a:lstStyle/>
                    <a:p>
                      <a:pPr algn="ctr"/>
                      <a:r>
                        <a:rPr lang="it-IT" sz="1300"/>
                        <a:t>--</a:t>
                      </a:r>
                    </a:p>
                  </a:txBody>
                  <a:tcPr marL="65305" marR="65305" marT="32652" marB="32652"/>
                </a:tc>
                <a:extLst>
                  <a:ext uri="{0D108BD9-81ED-4DB2-BD59-A6C34878D82A}">
                    <a16:rowId xmlns:a16="http://schemas.microsoft.com/office/drawing/2014/main" val="898997254"/>
                  </a:ext>
                </a:extLst>
              </a:tr>
              <a:tr h="297404">
                <a:tc>
                  <a:txBody>
                    <a:bodyPr/>
                    <a:lstStyle/>
                    <a:p>
                      <a:pPr algn="ctr"/>
                      <a:r>
                        <a:rPr lang="it-IT" sz="1300" dirty="0">
                          <a:solidFill>
                            <a:schemeClr val="accent6"/>
                          </a:solidFill>
                        </a:rPr>
                        <a:t>AUTO ELETTRICA</a:t>
                      </a:r>
                    </a:p>
                  </a:txBody>
                  <a:tcPr marL="65305" marR="65305" marT="32652" marB="32652"/>
                </a:tc>
                <a:tc>
                  <a:txBody>
                    <a:bodyPr/>
                    <a:lstStyle/>
                    <a:p>
                      <a:pPr algn="ctr"/>
                      <a:r>
                        <a:rPr lang="it-IT" sz="1300"/>
                        <a:t>Tipo di auto venduta</a:t>
                      </a:r>
                    </a:p>
                  </a:txBody>
                  <a:tcPr marL="65305" marR="65305" marT="32652" marB="32652"/>
                </a:tc>
                <a:tc>
                  <a:txBody>
                    <a:bodyPr/>
                    <a:lstStyle/>
                    <a:p>
                      <a:pPr algn="ctr"/>
                      <a:r>
                        <a:rPr lang="it-IT" sz="1300"/>
                        <a:t>Anno</a:t>
                      </a:r>
                    </a:p>
                  </a:txBody>
                  <a:tcPr marL="65305" marR="65305" marT="32652" marB="32652"/>
                </a:tc>
                <a:tc>
                  <a:txBody>
                    <a:bodyPr/>
                    <a:lstStyle/>
                    <a:p>
                      <a:pPr algn="ctr"/>
                      <a:r>
                        <a:rPr lang="it-IT" sz="1300" dirty="0"/>
                        <a:t>--</a:t>
                      </a:r>
                    </a:p>
                  </a:txBody>
                  <a:tcPr marL="65305" marR="65305" marT="32652" marB="32652"/>
                </a:tc>
                <a:extLst>
                  <a:ext uri="{0D108BD9-81ED-4DB2-BD59-A6C34878D82A}">
                    <a16:rowId xmlns:a16="http://schemas.microsoft.com/office/drawing/2014/main" val="3600801933"/>
                  </a:ext>
                </a:extLst>
              </a:tr>
            </a:tbl>
          </a:graphicData>
        </a:graphic>
      </p:graphicFrame>
      <p:sp>
        <p:nvSpPr>
          <p:cNvPr id="4" name="CasellaDiTesto 3">
            <a:extLst>
              <a:ext uri="{FF2B5EF4-FFF2-40B4-BE49-F238E27FC236}">
                <a16:creationId xmlns:a16="http://schemas.microsoft.com/office/drawing/2014/main" id="{532D369F-9DA7-3D63-AB92-388B9A1D10E6}"/>
              </a:ext>
            </a:extLst>
          </p:cNvPr>
          <p:cNvSpPr txBox="1"/>
          <p:nvPr/>
        </p:nvSpPr>
        <p:spPr>
          <a:xfrm>
            <a:off x="8684740" y="683766"/>
            <a:ext cx="2669060" cy="367200"/>
          </a:xfrm>
          <a:prstGeom prst="rect">
            <a:avLst/>
          </a:prstGeom>
          <a:noFill/>
        </p:spPr>
        <p:txBody>
          <a:bodyPr wrap="square" rtlCol="0">
            <a:spAutoFit/>
          </a:bodyPr>
          <a:lstStyle/>
          <a:p>
            <a:pPr>
              <a:spcAft>
                <a:spcPts val="600"/>
              </a:spcAft>
            </a:pPr>
            <a:r>
              <a:rPr lang="it-IT" dirty="0"/>
              <a:t>Attributo multivalore</a:t>
            </a:r>
            <a:endParaRPr lang="it-IT"/>
          </a:p>
        </p:txBody>
      </p:sp>
      <p:sp>
        <p:nvSpPr>
          <p:cNvPr id="5" name="Rettangolo 4">
            <a:extLst>
              <a:ext uri="{FF2B5EF4-FFF2-40B4-BE49-F238E27FC236}">
                <a16:creationId xmlns:a16="http://schemas.microsoft.com/office/drawing/2014/main" id="{60C223CA-1C02-7581-A50E-CF0E189F7D7A}"/>
              </a:ext>
            </a:extLst>
          </p:cNvPr>
          <p:cNvSpPr/>
          <p:nvPr/>
        </p:nvSpPr>
        <p:spPr>
          <a:xfrm>
            <a:off x="8474675" y="762676"/>
            <a:ext cx="210065" cy="209380"/>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26F10AFE-86ED-764C-DEF1-7C8B8B751436}"/>
              </a:ext>
            </a:extLst>
          </p:cNvPr>
          <p:cNvSpPr/>
          <p:nvPr/>
        </p:nvSpPr>
        <p:spPr>
          <a:xfrm>
            <a:off x="8474674" y="1212995"/>
            <a:ext cx="210065" cy="20938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A8FD17D0-28FC-03B9-5B93-CB8CF9BE4DAE}"/>
              </a:ext>
            </a:extLst>
          </p:cNvPr>
          <p:cNvSpPr txBox="1"/>
          <p:nvPr/>
        </p:nvSpPr>
        <p:spPr>
          <a:xfrm>
            <a:off x="8684739" y="1135280"/>
            <a:ext cx="1383957" cy="369332"/>
          </a:xfrm>
          <a:prstGeom prst="rect">
            <a:avLst/>
          </a:prstGeom>
          <a:noFill/>
        </p:spPr>
        <p:txBody>
          <a:bodyPr wrap="square" rtlCol="0">
            <a:spAutoFit/>
          </a:bodyPr>
          <a:lstStyle/>
          <a:p>
            <a:pPr>
              <a:spcAft>
                <a:spcPts val="600"/>
              </a:spcAft>
            </a:pPr>
            <a:r>
              <a:rPr lang="it-IT" dirty="0"/>
              <a:t>Sotto-entità</a:t>
            </a:r>
          </a:p>
        </p:txBody>
      </p:sp>
    </p:spTree>
    <p:extLst>
      <p:ext uri="{BB962C8B-B14F-4D97-AF65-F5344CB8AC3E}">
        <p14:creationId xmlns:p14="http://schemas.microsoft.com/office/powerpoint/2010/main" val="67755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1DB25BC6-E4B1-B7D7-951B-735DBDBEF3FA}"/>
              </a:ext>
            </a:extLst>
          </p:cNvPr>
          <p:cNvSpPr txBox="1"/>
          <p:nvPr/>
        </p:nvSpPr>
        <p:spPr>
          <a:xfrm>
            <a:off x="944505" y="2602329"/>
            <a:ext cx="2915653" cy="165334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DIZIONARIO DELLE RELAZIONI</a:t>
            </a:r>
          </a:p>
        </p:txBody>
      </p:sp>
      <p:graphicFrame>
        <p:nvGraphicFramePr>
          <p:cNvPr id="3" name="Tabella 3">
            <a:extLst>
              <a:ext uri="{FF2B5EF4-FFF2-40B4-BE49-F238E27FC236}">
                <a16:creationId xmlns:a16="http://schemas.microsoft.com/office/drawing/2014/main" id="{7375D296-E027-92D1-5ED4-C51C1590CFC5}"/>
              </a:ext>
            </a:extLst>
          </p:cNvPr>
          <p:cNvGraphicFramePr>
            <a:graphicFrameLocks noGrp="1"/>
          </p:cNvGraphicFramePr>
          <p:nvPr>
            <p:extLst>
              <p:ext uri="{D42A27DB-BD31-4B8C-83A1-F6EECF244321}">
                <p14:modId xmlns:p14="http://schemas.microsoft.com/office/powerpoint/2010/main" val="2900803457"/>
              </p:ext>
            </p:extLst>
          </p:nvPr>
        </p:nvGraphicFramePr>
        <p:xfrm>
          <a:off x="4804663" y="1407229"/>
          <a:ext cx="6833849" cy="4043542"/>
        </p:xfrm>
        <a:graphic>
          <a:graphicData uri="http://schemas.openxmlformats.org/drawingml/2006/table">
            <a:tbl>
              <a:tblPr firstRow="1" bandRow="1">
                <a:tableStyleId>{68D230F3-CF80-4859-8CE7-A43EE81993B5}</a:tableStyleId>
              </a:tblPr>
              <a:tblGrid>
                <a:gridCol w="1604250">
                  <a:extLst>
                    <a:ext uri="{9D8B030D-6E8A-4147-A177-3AD203B41FA5}">
                      <a16:colId xmlns:a16="http://schemas.microsoft.com/office/drawing/2014/main" val="1130521761"/>
                    </a:ext>
                  </a:extLst>
                </a:gridCol>
                <a:gridCol w="1830252">
                  <a:extLst>
                    <a:ext uri="{9D8B030D-6E8A-4147-A177-3AD203B41FA5}">
                      <a16:colId xmlns:a16="http://schemas.microsoft.com/office/drawing/2014/main" val="1092451090"/>
                    </a:ext>
                  </a:extLst>
                </a:gridCol>
                <a:gridCol w="1589184">
                  <a:extLst>
                    <a:ext uri="{9D8B030D-6E8A-4147-A177-3AD203B41FA5}">
                      <a16:colId xmlns:a16="http://schemas.microsoft.com/office/drawing/2014/main" val="412454830"/>
                    </a:ext>
                  </a:extLst>
                </a:gridCol>
                <a:gridCol w="1810163">
                  <a:extLst>
                    <a:ext uri="{9D8B030D-6E8A-4147-A177-3AD203B41FA5}">
                      <a16:colId xmlns:a16="http://schemas.microsoft.com/office/drawing/2014/main" val="1499444902"/>
                    </a:ext>
                  </a:extLst>
                </a:gridCol>
              </a:tblGrid>
              <a:tr h="716780">
                <a:tc>
                  <a:txBody>
                    <a:bodyPr/>
                    <a:lstStyle/>
                    <a:p>
                      <a:pPr algn="ctr"/>
                      <a:r>
                        <a:rPr lang="it-IT" sz="1700" b="1" cap="none" spc="0">
                          <a:solidFill>
                            <a:schemeClr val="tx1"/>
                          </a:solidFill>
                        </a:rPr>
                        <a:t>RELAZIONE</a:t>
                      </a:r>
                    </a:p>
                  </a:txBody>
                  <a:tcPr marL="67499" marR="168681" marT="19286" marB="144642" anchor="b"/>
                </a:tc>
                <a:tc>
                  <a:txBody>
                    <a:bodyPr/>
                    <a:lstStyle/>
                    <a:p>
                      <a:pPr algn="ctr"/>
                      <a:r>
                        <a:rPr lang="it-IT" sz="1700" b="1" cap="none" spc="0" dirty="0">
                          <a:solidFill>
                            <a:schemeClr val="tx1"/>
                          </a:solidFill>
                        </a:rPr>
                        <a:t>DESCRIZIONE</a:t>
                      </a:r>
                    </a:p>
                  </a:txBody>
                  <a:tcPr marL="67499" marR="168681" marT="19286" marB="144642" anchor="b"/>
                </a:tc>
                <a:tc>
                  <a:txBody>
                    <a:bodyPr/>
                    <a:lstStyle/>
                    <a:p>
                      <a:pPr algn="ctr"/>
                      <a:r>
                        <a:rPr lang="it-IT" sz="1700" b="1" cap="none" spc="0">
                          <a:solidFill>
                            <a:schemeClr val="tx1"/>
                          </a:solidFill>
                        </a:rPr>
                        <a:t>ATTRIBUTI</a:t>
                      </a:r>
                    </a:p>
                  </a:txBody>
                  <a:tcPr marL="67499" marR="168681" marT="19286" marB="144642" anchor="b"/>
                </a:tc>
                <a:tc>
                  <a:txBody>
                    <a:bodyPr/>
                    <a:lstStyle/>
                    <a:p>
                      <a:pPr algn="ctr"/>
                      <a:r>
                        <a:rPr lang="it-IT" sz="1700" b="1" cap="none" spc="0">
                          <a:solidFill>
                            <a:schemeClr val="tx1"/>
                          </a:solidFill>
                        </a:rPr>
                        <a:t>ENTITÀ COINVOLTE</a:t>
                      </a:r>
                    </a:p>
                  </a:txBody>
                  <a:tcPr marL="67499" marR="168681" marT="19286" marB="144642" anchor="b"/>
                </a:tc>
                <a:extLst>
                  <a:ext uri="{0D108BD9-81ED-4DB2-BD59-A6C34878D82A}">
                    <a16:rowId xmlns:a16="http://schemas.microsoft.com/office/drawing/2014/main" val="2460666187"/>
                  </a:ext>
                </a:extLst>
              </a:tr>
              <a:tr h="781066">
                <a:tc>
                  <a:txBody>
                    <a:bodyPr/>
                    <a:lstStyle/>
                    <a:p>
                      <a:pPr algn="ctr"/>
                      <a:r>
                        <a:rPr lang="it-IT" sz="1300" cap="none" spc="0">
                          <a:solidFill>
                            <a:schemeClr val="tx1"/>
                          </a:solidFill>
                        </a:rPr>
                        <a:t>GESTISCE</a:t>
                      </a:r>
                    </a:p>
                  </a:txBody>
                  <a:tcPr marL="67499" marR="168681" marT="19286" marB="144642"/>
                </a:tc>
                <a:tc>
                  <a:txBody>
                    <a:bodyPr/>
                    <a:lstStyle/>
                    <a:p>
                      <a:pPr algn="ctr"/>
                      <a:r>
                        <a:rPr lang="it-IT" sz="1300" cap="none" spc="0" dirty="0">
                          <a:solidFill>
                            <a:schemeClr val="tx1"/>
                          </a:solidFill>
                        </a:rPr>
                        <a:t>L’amministratore dirige una sola sede</a:t>
                      </a:r>
                    </a:p>
                  </a:txBody>
                  <a:tcPr marL="67499" marR="168681" marT="19286" marB="144642"/>
                </a:tc>
                <a:tc>
                  <a:txBody>
                    <a:bodyPr/>
                    <a:lstStyle/>
                    <a:p>
                      <a:pPr algn="ctr"/>
                      <a:r>
                        <a:rPr lang="it-IT" sz="1300" cap="none" spc="0">
                          <a:solidFill>
                            <a:schemeClr val="tx1"/>
                          </a:solidFill>
                        </a:rPr>
                        <a:t>--</a:t>
                      </a:r>
                    </a:p>
                  </a:txBody>
                  <a:tcPr marL="67499" marR="168681" marT="19286" marB="144642"/>
                </a:tc>
                <a:tc>
                  <a:txBody>
                    <a:bodyPr/>
                    <a:lstStyle/>
                    <a:p>
                      <a:pPr algn="ctr"/>
                      <a:r>
                        <a:rPr lang="it-IT" sz="1300" cap="none" spc="0">
                          <a:solidFill>
                            <a:schemeClr val="tx1"/>
                          </a:solidFill>
                        </a:rPr>
                        <a:t>SEDE (1,1) AMMINISTRATORE (1,1)</a:t>
                      </a:r>
                    </a:p>
                  </a:txBody>
                  <a:tcPr marL="67499" marR="168681" marT="19286" marB="144642"/>
                </a:tc>
                <a:extLst>
                  <a:ext uri="{0D108BD9-81ED-4DB2-BD59-A6C34878D82A}">
                    <a16:rowId xmlns:a16="http://schemas.microsoft.com/office/drawing/2014/main" val="759727146"/>
                  </a:ext>
                </a:extLst>
              </a:tr>
              <a:tr h="781066">
                <a:tc>
                  <a:txBody>
                    <a:bodyPr/>
                    <a:lstStyle/>
                    <a:p>
                      <a:pPr algn="ctr"/>
                      <a:r>
                        <a:rPr lang="it-IT" sz="1300" cap="none" spc="0">
                          <a:solidFill>
                            <a:schemeClr val="tx1"/>
                          </a:solidFill>
                        </a:rPr>
                        <a:t>ASSUME</a:t>
                      </a:r>
                    </a:p>
                  </a:txBody>
                  <a:tcPr marL="67499" marR="168681" marT="19286" marB="144642"/>
                </a:tc>
                <a:tc>
                  <a:txBody>
                    <a:bodyPr/>
                    <a:lstStyle/>
                    <a:p>
                      <a:pPr algn="ctr"/>
                      <a:r>
                        <a:rPr lang="it-IT" sz="1300" cap="none" spc="0">
                          <a:solidFill>
                            <a:schemeClr val="tx1"/>
                          </a:solidFill>
                        </a:rPr>
                        <a:t>L’amministratore assume dipendenti per la sede</a:t>
                      </a:r>
                    </a:p>
                  </a:txBody>
                  <a:tcPr marL="67499" marR="168681" marT="19286" marB="144642"/>
                </a:tc>
                <a:tc>
                  <a:txBody>
                    <a:bodyPr/>
                    <a:lstStyle/>
                    <a:p>
                      <a:pPr algn="ctr"/>
                      <a:r>
                        <a:rPr lang="it-IT" sz="1300" cap="none" spc="0">
                          <a:solidFill>
                            <a:schemeClr val="tx1"/>
                          </a:solidFill>
                        </a:rPr>
                        <a:t>Data_assunzione</a:t>
                      </a:r>
                    </a:p>
                  </a:txBody>
                  <a:tcPr marL="67499" marR="168681" marT="19286" marB="144642"/>
                </a:tc>
                <a:tc>
                  <a:txBody>
                    <a:bodyPr/>
                    <a:lstStyle/>
                    <a:p>
                      <a:pPr algn="ctr"/>
                      <a:r>
                        <a:rPr lang="it-IT" sz="1300" cap="none" spc="0">
                          <a:solidFill>
                            <a:schemeClr val="tx1"/>
                          </a:solidFill>
                        </a:rPr>
                        <a:t>AMMINISTRATORE (1,N)</a:t>
                      </a:r>
                    </a:p>
                    <a:p>
                      <a:pPr algn="ctr"/>
                      <a:r>
                        <a:rPr lang="it-IT" sz="1300" cap="none" spc="0">
                          <a:solidFill>
                            <a:schemeClr val="tx1"/>
                          </a:solidFill>
                        </a:rPr>
                        <a:t>DIPENDENTE (1,1)</a:t>
                      </a:r>
                    </a:p>
                  </a:txBody>
                  <a:tcPr marL="67499" marR="168681" marT="19286" marB="144642"/>
                </a:tc>
                <a:extLst>
                  <a:ext uri="{0D108BD9-81ED-4DB2-BD59-A6C34878D82A}">
                    <a16:rowId xmlns:a16="http://schemas.microsoft.com/office/drawing/2014/main" val="2931644834"/>
                  </a:ext>
                </a:extLst>
              </a:tr>
              <a:tr h="588210">
                <a:tc>
                  <a:txBody>
                    <a:bodyPr/>
                    <a:lstStyle/>
                    <a:p>
                      <a:pPr algn="ctr"/>
                      <a:r>
                        <a:rPr lang="it-IT" sz="1300" cap="none" spc="0">
                          <a:solidFill>
                            <a:schemeClr val="tx1"/>
                          </a:solidFill>
                        </a:rPr>
                        <a:t>POSSIEDE</a:t>
                      </a:r>
                    </a:p>
                  </a:txBody>
                  <a:tcPr marL="67499" marR="168681" marT="19286" marB="144642"/>
                </a:tc>
                <a:tc>
                  <a:txBody>
                    <a:bodyPr/>
                    <a:lstStyle/>
                    <a:p>
                      <a:pPr algn="ctr"/>
                      <a:r>
                        <a:rPr lang="it-IT" sz="1300" cap="none" spc="0">
                          <a:solidFill>
                            <a:schemeClr val="tx1"/>
                          </a:solidFill>
                        </a:rPr>
                        <a:t>La sede possiede i prodotti da vendere</a:t>
                      </a:r>
                    </a:p>
                  </a:txBody>
                  <a:tcPr marL="67499" marR="168681" marT="19286" marB="144642"/>
                </a:tc>
                <a:tc>
                  <a:txBody>
                    <a:bodyPr/>
                    <a:lstStyle/>
                    <a:p>
                      <a:pPr algn="ctr"/>
                      <a:r>
                        <a:rPr lang="it-IT" sz="1300" cap="none" spc="0">
                          <a:solidFill>
                            <a:schemeClr val="tx1"/>
                          </a:solidFill>
                        </a:rPr>
                        <a:t>--</a:t>
                      </a:r>
                    </a:p>
                  </a:txBody>
                  <a:tcPr marL="67499" marR="168681" marT="19286" marB="144642"/>
                </a:tc>
                <a:tc>
                  <a:txBody>
                    <a:bodyPr/>
                    <a:lstStyle/>
                    <a:p>
                      <a:pPr algn="ctr"/>
                      <a:r>
                        <a:rPr lang="it-IT" sz="1300" cap="none" spc="0">
                          <a:solidFill>
                            <a:schemeClr val="tx1"/>
                          </a:solidFill>
                        </a:rPr>
                        <a:t>SEDE (0,N)</a:t>
                      </a:r>
                    </a:p>
                    <a:p>
                      <a:pPr algn="ctr"/>
                      <a:r>
                        <a:rPr lang="it-IT" sz="1300" cap="none" spc="0">
                          <a:solidFill>
                            <a:schemeClr val="tx1"/>
                          </a:solidFill>
                        </a:rPr>
                        <a:t>AUTO (0,N)</a:t>
                      </a:r>
                    </a:p>
                  </a:txBody>
                  <a:tcPr marL="67499" marR="168681" marT="19286" marB="144642"/>
                </a:tc>
                <a:extLst>
                  <a:ext uri="{0D108BD9-81ED-4DB2-BD59-A6C34878D82A}">
                    <a16:rowId xmlns:a16="http://schemas.microsoft.com/office/drawing/2014/main" val="818994686"/>
                  </a:ext>
                </a:extLst>
              </a:tr>
              <a:tr h="588210">
                <a:tc>
                  <a:txBody>
                    <a:bodyPr/>
                    <a:lstStyle/>
                    <a:p>
                      <a:pPr algn="ctr"/>
                      <a:r>
                        <a:rPr lang="it-IT" sz="1300" cap="none" spc="0">
                          <a:solidFill>
                            <a:schemeClr val="tx1"/>
                          </a:solidFill>
                        </a:rPr>
                        <a:t>ACQUISTA</a:t>
                      </a:r>
                    </a:p>
                  </a:txBody>
                  <a:tcPr marL="67499" marR="168681" marT="19286" marB="144642"/>
                </a:tc>
                <a:tc>
                  <a:txBody>
                    <a:bodyPr/>
                    <a:lstStyle/>
                    <a:p>
                      <a:pPr algn="ctr"/>
                      <a:r>
                        <a:rPr lang="it-IT" sz="1300" cap="none" spc="0">
                          <a:solidFill>
                            <a:schemeClr val="tx1"/>
                          </a:solidFill>
                        </a:rPr>
                        <a:t>Il cliente acquista un prodotto</a:t>
                      </a:r>
                    </a:p>
                  </a:txBody>
                  <a:tcPr marL="67499" marR="168681" marT="19286" marB="144642"/>
                </a:tc>
                <a:tc>
                  <a:txBody>
                    <a:bodyPr/>
                    <a:lstStyle/>
                    <a:p>
                      <a:pPr algn="ctr"/>
                      <a:r>
                        <a:rPr lang="it-IT" sz="1300" cap="none" spc="0">
                          <a:solidFill>
                            <a:schemeClr val="tx1"/>
                          </a:solidFill>
                        </a:rPr>
                        <a:t>Data</a:t>
                      </a:r>
                    </a:p>
                  </a:txBody>
                  <a:tcPr marL="67499" marR="168681" marT="19286" marB="144642"/>
                </a:tc>
                <a:tc>
                  <a:txBody>
                    <a:bodyPr/>
                    <a:lstStyle/>
                    <a:p>
                      <a:pPr algn="ctr"/>
                      <a:r>
                        <a:rPr lang="it-IT" sz="1300" cap="none" spc="0">
                          <a:solidFill>
                            <a:schemeClr val="tx1"/>
                          </a:solidFill>
                        </a:rPr>
                        <a:t>CLIENTE (0,N)</a:t>
                      </a:r>
                    </a:p>
                    <a:p>
                      <a:pPr algn="ctr"/>
                      <a:r>
                        <a:rPr lang="it-IT" sz="1300" cap="none" spc="0">
                          <a:solidFill>
                            <a:schemeClr val="tx1"/>
                          </a:solidFill>
                        </a:rPr>
                        <a:t>AUTO (0,N)</a:t>
                      </a:r>
                    </a:p>
                  </a:txBody>
                  <a:tcPr marL="67499" marR="168681" marT="19286" marB="144642"/>
                </a:tc>
                <a:extLst>
                  <a:ext uri="{0D108BD9-81ED-4DB2-BD59-A6C34878D82A}">
                    <a16:rowId xmlns:a16="http://schemas.microsoft.com/office/drawing/2014/main" val="3892238358"/>
                  </a:ext>
                </a:extLst>
              </a:tr>
              <a:tr h="588210">
                <a:tc>
                  <a:txBody>
                    <a:bodyPr/>
                    <a:lstStyle/>
                    <a:p>
                      <a:pPr algn="ctr"/>
                      <a:r>
                        <a:rPr lang="it-IT" sz="1300" cap="none" spc="0">
                          <a:solidFill>
                            <a:schemeClr val="tx1"/>
                          </a:solidFill>
                        </a:rPr>
                        <a:t>LAVORA</a:t>
                      </a:r>
                    </a:p>
                  </a:txBody>
                  <a:tcPr marL="67499" marR="168681" marT="19286" marB="144642"/>
                </a:tc>
                <a:tc>
                  <a:txBody>
                    <a:bodyPr/>
                    <a:lstStyle/>
                    <a:p>
                      <a:pPr algn="ctr"/>
                      <a:r>
                        <a:rPr lang="it-IT" sz="1300" cap="none" spc="0">
                          <a:solidFill>
                            <a:schemeClr val="tx1"/>
                          </a:solidFill>
                        </a:rPr>
                        <a:t>Il dipendente lavora all’interno di una sede </a:t>
                      </a:r>
                    </a:p>
                  </a:txBody>
                  <a:tcPr marL="67499" marR="168681" marT="19286" marB="144642"/>
                </a:tc>
                <a:tc>
                  <a:txBody>
                    <a:bodyPr/>
                    <a:lstStyle/>
                    <a:p>
                      <a:pPr algn="ctr"/>
                      <a:r>
                        <a:rPr lang="it-IT" sz="1300" cap="none" spc="0">
                          <a:solidFill>
                            <a:schemeClr val="tx1"/>
                          </a:solidFill>
                        </a:rPr>
                        <a:t>--</a:t>
                      </a:r>
                    </a:p>
                  </a:txBody>
                  <a:tcPr marL="67499" marR="168681" marT="19286" marB="144642"/>
                </a:tc>
                <a:tc>
                  <a:txBody>
                    <a:bodyPr/>
                    <a:lstStyle/>
                    <a:p>
                      <a:pPr algn="ctr"/>
                      <a:r>
                        <a:rPr lang="it-IT" sz="1300" cap="none" spc="0" dirty="0">
                          <a:solidFill>
                            <a:schemeClr val="tx1"/>
                          </a:solidFill>
                        </a:rPr>
                        <a:t>DIPENDENTE (1,1)</a:t>
                      </a:r>
                    </a:p>
                    <a:p>
                      <a:pPr algn="ctr"/>
                      <a:r>
                        <a:rPr lang="it-IT" sz="1300" cap="none" spc="0" dirty="0">
                          <a:solidFill>
                            <a:schemeClr val="tx1"/>
                          </a:solidFill>
                        </a:rPr>
                        <a:t>SEDE (1,N)</a:t>
                      </a:r>
                    </a:p>
                  </a:txBody>
                  <a:tcPr marL="67499" marR="168681" marT="19286" marB="144642"/>
                </a:tc>
                <a:extLst>
                  <a:ext uri="{0D108BD9-81ED-4DB2-BD59-A6C34878D82A}">
                    <a16:rowId xmlns:a16="http://schemas.microsoft.com/office/drawing/2014/main" val="449623610"/>
                  </a:ext>
                </a:extLst>
              </a:tr>
            </a:tbl>
          </a:graphicData>
        </a:graphic>
      </p:graphicFrame>
    </p:spTree>
    <p:extLst>
      <p:ext uri="{BB962C8B-B14F-4D97-AF65-F5344CB8AC3E}">
        <p14:creationId xmlns:p14="http://schemas.microsoft.com/office/powerpoint/2010/main" val="798065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CasellaDiTesto 1">
            <a:extLst>
              <a:ext uri="{FF2B5EF4-FFF2-40B4-BE49-F238E27FC236}">
                <a16:creationId xmlns:a16="http://schemas.microsoft.com/office/drawing/2014/main" id="{0A07ECF2-0A6C-B9B8-8B58-7AFA619C16B6}"/>
              </a:ext>
            </a:extLst>
          </p:cNvPr>
          <p:cNvSpPr txBox="1"/>
          <p:nvPr/>
        </p:nvSpPr>
        <p:spPr>
          <a:xfrm>
            <a:off x="1179226" y="1280679"/>
            <a:ext cx="9833548" cy="132556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dirty="0">
                <a:solidFill>
                  <a:schemeClr val="tx2"/>
                </a:solidFill>
                <a:latin typeface="+mj-lt"/>
                <a:ea typeface="+mj-ea"/>
                <a:cs typeface="+mj-cs"/>
              </a:rPr>
              <a:t>VINCOLI NON ESPRIMIBILI </a:t>
            </a:r>
          </a:p>
        </p:txBody>
      </p:sp>
      <p:grpSp>
        <p:nvGrpSpPr>
          <p:cNvPr id="49" name="Group 48">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50" name="Freeform: Shape 49">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asellaDiTesto 5">
            <a:extLst>
              <a:ext uri="{FF2B5EF4-FFF2-40B4-BE49-F238E27FC236}">
                <a16:creationId xmlns:a16="http://schemas.microsoft.com/office/drawing/2014/main" id="{D4DA2B2A-F1DA-A189-E336-0D506BAFA851}"/>
              </a:ext>
            </a:extLst>
          </p:cNvPr>
          <p:cNvSpPr txBox="1"/>
          <p:nvPr/>
        </p:nvSpPr>
        <p:spPr>
          <a:xfrm>
            <a:off x="2087746" y="3076359"/>
            <a:ext cx="9833548" cy="2693976"/>
          </a:xfrm>
          <a:custGeom>
            <a:avLst/>
            <a:gdLst>
              <a:gd name="connsiteX0" fmla="*/ 0 w 2671437"/>
              <a:gd name="connsiteY0" fmla="*/ 0 h 1767016"/>
              <a:gd name="connsiteX1" fmla="*/ 2671437 w 2671437"/>
              <a:gd name="connsiteY1" fmla="*/ 0 h 1767016"/>
              <a:gd name="connsiteX2" fmla="*/ 2671437 w 2671437"/>
              <a:gd name="connsiteY2" fmla="*/ 1767016 h 1767016"/>
              <a:gd name="connsiteX3" fmla="*/ 0 w 2671437"/>
              <a:gd name="connsiteY3" fmla="*/ 1767016 h 1767016"/>
              <a:gd name="connsiteX4" fmla="*/ 0 w 2671437"/>
              <a:gd name="connsiteY4" fmla="*/ 0 h 1767016"/>
              <a:gd name="connsiteX0" fmla="*/ 0 w 3808258"/>
              <a:gd name="connsiteY0" fmla="*/ 0 h 2397210"/>
              <a:gd name="connsiteX1" fmla="*/ 3808258 w 3808258"/>
              <a:gd name="connsiteY1" fmla="*/ 630194 h 2397210"/>
              <a:gd name="connsiteX2" fmla="*/ 3808258 w 3808258"/>
              <a:gd name="connsiteY2" fmla="*/ 2397210 h 2397210"/>
              <a:gd name="connsiteX3" fmla="*/ 1136821 w 3808258"/>
              <a:gd name="connsiteY3" fmla="*/ 2397210 h 2397210"/>
              <a:gd name="connsiteX4" fmla="*/ 0 w 3808258"/>
              <a:gd name="connsiteY4" fmla="*/ 0 h 2397210"/>
              <a:gd name="connsiteX0" fmla="*/ 24714 w 3832972"/>
              <a:gd name="connsiteY0" fmla="*/ 0 h 3138615"/>
              <a:gd name="connsiteX1" fmla="*/ 3832972 w 3832972"/>
              <a:gd name="connsiteY1" fmla="*/ 630194 h 3138615"/>
              <a:gd name="connsiteX2" fmla="*/ 3832972 w 3832972"/>
              <a:gd name="connsiteY2" fmla="*/ 2397210 h 3138615"/>
              <a:gd name="connsiteX3" fmla="*/ 0 w 3832972"/>
              <a:gd name="connsiteY3" fmla="*/ 3138615 h 3138615"/>
              <a:gd name="connsiteX4" fmla="*/ 24714 w 3832972"/>
              <a:gd name="connsiteY4" fmla="*/ 0 h 313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2972" h="3138615">
                <a:moveTo>
                  <a:pt x="24714" y="0"/>
                </a:moveTo>
                <a:lnTo>
                  <a:pt x="3832972" y="630194"/>
                </a:lnTo>
                <a:lnTo>
                  <a:pt x="3832972" y="2397210"/>
                </a:lnTo>
                <a:lnTo>
                  <a:pt x="0" y="3138615"/>
                </a:lnTo>
                <a:lnTo>
                  <a:pt x="24714" y="0"/>
                </a:lnTo>
                <a:close/>
              </a:path>
            </a:pathLst>
          </a:cu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it-IT" dirty="0">
                <a:solidFill>
                  <a:schemeClr val="tx2"/>
                </a:solidFill>
              </a:rPr>
              <a:t>L’attributo ‘Provincia’ dell’entità ‘Sede’ deve essere composto da due caratteri.</a:t>
            </a:r>
          </a:p>
          <a:p>
            <a:pPr marL="285750" indent="-228600">
              <a:lnSpc>
                <a:spcPct val="90000"/>
              </a:lnSpc>
              <a:spcAft>
                <a:spcPts val="600"/>
              </a:spcAft>
              <a:buFont typeface="Arial" panose="020B0604020202020204" pitchFamily="34" charset="0"/>
              <a:buChar char="•"/>
            </a:pPr>
            <a:r>
              <a:rPr lang="it-IT" dirty="0">
                <a:solidFill>
                  <a:schemeClr val="tx2"/>
                </a:solidFill>
              </a:rPr>
              <a:t>L’attributo ‘Descrizione’ dell’entità ‘Auto’ deve avere al massimo 100 caratteri.</a:t>
            </a:r>
          </a:p>
          <a:p>
            <a:pPr marL="285750" indent="-228600">
              <a:lnSpc>
                <a:spcPct val="90000"/>
              </a:lnSpc>
              <a:spcAft>
                <a:spcPts val="600"/>
              </a:spcAft>
              <a:buFont typeface="Arial" panose="020B0604020202020204" pitchFamily="34" charset="0"/>
              <a:buChar char="•"/>
            </a:pPr>
            <a:r>
              <a:rPr lang="it-IT" dirty="0">
                <a:solidFill>
                  <a:schemeClr val="tx2"/>
                </a:solidFill>
              </a:rPr>
              <a:t>L’attributo ‘Data’ della relazione ‘Acquista’ deve essere in formato GG-MM-AAAA.</a:t>
            </a:r>
          </a:p>
        </p:txBody>
      </p:sp>
      <p:grpSp>
        <p:nvGrpSpPr>
          <p:cNvPr id="55" name="Group 54">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56" name="Freeform: Shape 55">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9297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C2775A9E-2D62-3F4A-9DCC-E6EFA982BE39}"/>
              </a:ext>
            </a:extLst>
          </p:cNvPr>
          <p:cNvSpPr txBox="1"/>
          <p:nvPr/>
        </p:nvSpPr>
        <p:spPr>
          <a:xfrm>
            <a:off x="212558" y="212232"/>
            <a:ext cx="10515600" cy="99656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chemeClr val="tx1"/>
                </a:solidFill>
                <a:latin typeface="+mj-lt"/>
                <a:ea typeface="+mj-ea"/>
                <a:cs typeface="+mj-cs"/>
              </a:rPr>
              <a:t>3. DEFINIZIONE DELLE PROCEDURE PER LA GESTIONE DELLA BASE DI DATI</a:t>
            </a:r>
          </a:p>
        </p:txBody>
      </p:sp>
      <p:graphicFrame>
        <p:nvGraphicFramePr>
          <p:cNvPr id="4" name="Tabella 4">
            <a:extLst>
              <a:ext uri="{FF2B5EF4-FFF2-40B4-BE49-F238E27FC236}">
                <a16:creationId xmlns:a16="http://schemas.microsoft.com/office/drawing/2014/main" id="{AC754A6E-3592-B26D-46B2-CD4B93D2D6D9}"/>
              </a:ext>
            </a:extLst>
          </p:cNvPr>
          <p:cNvGraphicFramePr>
            <a:graphicFrameLocks noGrp="1"/>
          </p:cNvGraphicFramePr>
          <p:nvPr>
            <p:extLst>
              <p:ext uri="{D42A27DB-BD31-4B8C-83A1-F6EECF244321}">
                <p14:modId xmlns:p14="http://schemas.microsoft.com/office/powerpoint/2010/main" val="4117899561"/>
              </p:ext>
            </p:extLst>
          </p:nvPr>
        </p:nvGraphicFramePr>
        <p:xfrm>
          <a:off x="2045117" y="1845426"/>
          <a:ext cx="8098715" cy="4450303"/>
        </p:xfrm>
        <a:graphic>
          <a:graphicData uri="http://schemas.openxmlformats.org/drawingml/2006/table">
            <a:tbl>
              <a:tblPr firstRow="1" bandRow="1">
                <a:tableStyleId>{68D230F3-CF80-4859-8CE7-A43EE81993B5}</a:tableStyleId>
              </a:tblPr>
              <a:tblGrid>
                <a:gridCol w="3807990">
                  <a:extLst>
                    <a:ext uri="{9D8B030D-6E8A-4147-A177-3AD203B41FA5}">
                      <a16:colId xmlns:a16="http://schemas.microsoft.com/office/drawing/2014/main" val="2832598211"/>
                    </a:ext>
                  </a:extLst>
                </a:gridCol>
                <a:gridCol w="1740540">
                  <a:extLst>
                    <a:ext uri="{9D8B030D-6E8A-4147-A177-3AD203B41FA5}">
                      <a16:colId xmlns:a16="http://schemas.microsoft.com/office/drawing/2014/main" val="1520738390"/>
                    </a:ext>
                  </a:extLst>
                </a:gridCol>
                <a:gridCol w="2550185">
                  <a:extLst>
                    <a:ext uri="{9D8B030D-6E8A-4147-A177-3AD203B41FA5}">
                      <a16:colId xmlns:a16="http://schemas.microsoft.com/office/drawing/2014/main" val="3394269695"/>
                    </a:ext>
                  </a:extLst>
                </a:gridCol>
              </a:tblGrid>
              <a:tr h="342331">
                <a:tc>
                  <a:txBody>
                    <a:bodyPr/>
                    <a:lstStyle/>
                    <a:p>
                      <a:r>
                        <a:rPr lang="it-IT" sz="1500" dirty="0"/>
                        <a:t>CONCETTO</a:t>
                      </a:r>
                    </a:p>
                  </a:txBody>
                  <a:tcPr marL="79203" marR="79203" marT="39601" marB="39601"/>
                </a:tc>
                <a:tc>
                  <a:txBody>
                    <a:bodyPr/>
                    <a:lstStyle/>
                    <a:p>
                      <a:r>
                        <a:rPr lang="it-IT" sz="1500"/>
                        <a:t>TIPO</a:t>
                      </a:r>
                    </a:p>
                  </a:txBody>
                  <a:tcPr marL="79203" marR="79203" marT="39601" marB="39601"/>
                </a:tc>
                <a:tc>
                  <a:txBody>
                    <a:bodyPr/>
                    <a:lstStyle/>
                    <a:p>
                      <a:r>
                        <a:rPr lang="it-IT" sz="1500"/>
                        <a:t>VOLUME</a:t>
                      </a:r>
                    </a:p>
                  </a:txBody>
                  <a:tcPr marL="79203" marR="79203" marT="39601" marB="39601"/>
                </a:tc>
                <a:extLst>
                  <a:ext uri="{0D108BD9-81ED-4DB2-BD59-A6C34878D82A}">
                    <a16:rowId xmlns:a16="http://schemas.microsoft.com/office/drawing/2014/main" val="534972920"/>
                  </a:ext>
                </a:extLst>
              </a:tr>
              <a:tr h="342331">
                <a:tc>
                  <a:txBody>
                    <a:bodyPr/>
                    <a:lstStyle/>
                    <a:p>
                      <a:pPr algn="ctr"/>
                      <a:r>
                        <a:rPr lang="it-IT" sz="1500" dirty="0"/>
                        <a:t>SEDE</a:t>
                      </a:r>
                    </a:p>
                  </a:txBody>
                  <a:tcPr marL="79203" marR="79203" marT="39601" marB="39601"/>
                </a:tc>
                <a:tc>
                  <a:txBody>
                    <a:bodyPr/>
                    <a:lstStyle/>
                    <a:p>
                      <a:pPr algn="ctr"/>
                      <a:r>
                        <a:rPr lang="it-IT" sz="1500"/>
                        <a:t>E</a:t>
                      </a:r>
                    </a:p>
                  </a:txBody>
                  <a:tcPr marL="79203" marR="79203" marT="39601" marB="39601"/>
                </a:tc>
                <a:tc>
                  <a:txBody>
                    <a:bodyPr/>
                    <a:lstStyle/>
                    <a:p>
                      <a:pPr algn="ctr"/>
                      <a:r>
                        <a:rPr lang="it-IT" sz="1500"/>
                        <a:t>5</a:t>
                      </a:r>
                    </a:p>
                  </a:txBody>
                  <a:tcPr marL="79203" marR="79203" marT="39601" marB="39601"/>
                </a:tc>
                <a:extLst>
                  <a:ext uri="{0D108BD9-81ED-4DB2-BD59-A6C34878D82A}">
                    <a16:rowId xmlns:a16="http://schemas.microsoft.com/office/drawing/2014/main" val="1759415097"/>
                  </a:ext>
                </a:extLst>
              </a:tr>
              <a:tr h="342331">
                <a:tc>
                  <a:txBody>
                    <a:bodyPr/>
                    <a:lstStyle/>
                    <a:p>
                      <a:pPr algn="ctr"/>
                      <a:r>
                        <a:rPr lang="it-IT" sz="1500"/>
                        <a:t>AMMINISTRATORE</a:t>
                      </a:r>
                    </a:p>
                  </a:txBody>
                  <a:tcPr marL="79203" marR="79203" marT="39601" marB="39601"/>
                </a:tc>
                <a:tc>
                  <a:txBody>
                    <a:bodyPr/>
                    <a:lstStyle/>
                    <a:p>
                      <a:pPr algn="ctr"/>
                      <a:r>
                        <a:rPr lang="it-IT" sz="1500"/>
                        <a:t>E</a:t>
                      </a:r>
                    </a:p>
                  </a:txBody>
                  <a:tcPr marL="79203" marR="79203" marT="39601" marB="39601"/>
                </a:tc>
                <a:tc>
                  <a:txBody>
                    <a:bodyPr/>
                    <a:lstStyle/>
                    <a:p>
                      <a:pPr algn="ctr"/>
                      <a:r>
                        <a:rPr lang="it-IT" sz="1500"/>
                        <a:t>5</a:t>
                      </a:r>
                    </a:p>
                  </a:txBody>
                  <a:tcPr marL="79203" marR="79203" marT="39601" marB="39601"/>
                </a:tc>
                <a:extLst>
                  <a:ext uri="{0D108BD9-81ED-4DB2-BD59-A6C34878D82A}">
                    <a16:rowId xmlns:a16="http://schemas.microsoft.com/office/drawing/2014/main" val="2423472774"/>
                  </a:ext>
                </a:extLst>
              </a:tr>
              <a:tr h="342331">
                <a:tc>
                  <a:txBody>
                    <a:bodyPr/>
                    <a:lstStyle/>
                    <a:p>
                      <a:pPr algn="ctr"/>
                      <a:r>
                        <a:rPr lang="it-IT" sz="1500"/>
                        <a:t>DIPENDENTE</a:t>
                      </a:r>
                    </a:p>
                  </a:txBody>
                  <a:tcPr marL="79203" marR="79203" marT="39601" marB="39601"/>
                </a:tc>
                <a:tc>
                  <a:txBody>
                    <a:bodyPr/>
                    <a:lstStyle/>
                    <a:p>
                      <a:pPr algn="ctr"/>
                      <a:r>
                        <a:rPr lang="it-IT" sz="1500"/>
                        <a:t>E</a:t>
                      </a:r>
                    </a:p>
                  </a:txBody>
                  <a:tcPr marL="79203" marR="79203" marT="39601" marB="39601"/>
                </a:tc>
                <a:tc>
                  <a:txBody>
                    <a:bodyPr/>
                    <a:lstStyle/>
                    <a:p>
                      <a:pPr algn="ctr"/>
                      <a:r>
                        <a:rPr lang="it-IT" sz="1500"/>
                        <a:t>25</a:t>
                      </a:r>
                    </a:p>
                  </a:txBody>
                  <a:tcPr marL="79203" marR="79203" marT="39601" marB="39601"/>
                </a:tc>
                <a:extLst>
                  <a:ext uri="{0D108BD9-81ED-4DB2-BD59-A6C34878D82A}">
                    <a16:rowId xmlns:a16="http://schemas.microsoft.com/office/drawing/2014/main" val="1672248254"/>
                  </a:ext>
                </a:extLst>
              </a:tr>
              <a:tr h="342331">
                <a:tc>
                  <a:txBody>
                    <a:bodyPr/>
                    <a:lstStyle/>
                    <a:p>
                      <a:pPr algn="ctr"/>
                      <a:r>
                        <a:rPr lang="it-IT" sz="1500"/>
                        <a:t>CLIENTE</a:t>
                      </a:r>
                    </a:p>
                  </a:txBody>
                  <a:tcPr marL="79203" marR="79203" marT="39601" marB="39601"/>
                </a:tc>
                <a:tc>
                  <a:txBody>
                    <a:bodyPr/>
                    <a:lstStyle/>
                    <a:p>
                      <a:pPr algn="ctr"/>
                      <a:r>
                        <a:rPr lang="it-IT" sz="1500"/>
                        <a:t>E</a:t>
                      </a:r>
                    </a:p>
                  </a:txBody>
                  <a:tcPr marL="79203" marR="79203" marT="39601" marB="39601"/>
                </a:tc>
                <a:tc>
                  <a:txBody>
                    <a:bodyPr/>
                    <a:lstStyle/>
                    <a:p>
                      <a:pPr algn="ctr"/>
                      <a:r>
                        <a:rPr lang="it-IT" sz="1500"/>
                        <a:t>300</a:t>
                      </a:r>
                    </a:p>
                  </a:txBody>
                  <a:tcPr marL="79203" marR="79203" marT="39601" marB="39601"/>
                </a:tc>
                <a:extLst>
                  <a:ext uri="{0D108BD9-81ED-4DB2-BD59-A6C34878D82A}">
                    <a16:rowId xmlns:a16="http://schemas.microsoft.com/office/drawing/2014/main" val="1197684846"/>
                  </a:ext>
                </a:extLst>
              </a:tr>
              <a:tr h="342331">
                <a:tc>
                  <a:txBody>
                    <a:bodyPr/>
                    <a:lstStyle/>
                    <a:p>
                      <a:pPr algn="ctr"/>
                      <a:r>
                        <a:rPr lang="it-IT" sz="1500"/>
                        <a:t>AUTO</a:t>
                      </a:r>
                    </a:p>
                  </a:txBody>
                  <a:tcPr marL="79203" marR="79203" marT="39601" marB="39601"/>
                </a:tc>
                <a:tc>
                  <a:txBody>
                    <a:bodyPr/>
                    <a:lstStyle/>
                    <a:p>
                      <a:pPr algn="ctr"/>
                      <a:r>
                        <a:rPr lang="it-IT" sz="1500"/>
                        <a:t>E</a:t>
                      </a:r>
                    </a:p>
                  </a:txBody>
                  <a:tcPr marL="79203" marR="79203" marT="39601" marB="39601"/>
                </a:tc>
                <a:tc>
                  <a:txBody>
                    <a:bodyPr/>
                    <a:lstStyle/>
                    <a:p>
                      <a:pPr algn="ctr"/>
                      <a:r>
                        <a:rPr lang="it-IT" sz="1500"/>
                        <a:t>20</a:t>
                      </a:r>
                    </a:p>
                  </a:txBody>
                  <a:tcPr marL="79203" marR="79203" marT="39601" marB="39601"/>
                </a:tc>
                <a:extLst>
                  <a:ext uri="{0D108BD9-81ED-4DB2-BD59-A6C34878D82A}">
                    <a16:rowId xmlns:a16="http://schemas.microsoft.com/office/drawing/2014/main" val="3899154637"/>
                  </a:ext>
                </a:extLst>
              </a:tr>
              <a:tr h="342331">
                <a:tc>
                  <a:txBody>
                    <a:bodyPr/>
                    <a:lstStyle/>
                    <a:p>
                      <a:pPr algn="ctr"/>
                      <a:r>
                        <a:rPr lang="it-IT" sz="1500" dirty="0"/>
                        <a:t>AUTO ELETTRICA</a:t>
                      </a:r>
                    </a:p>
                  </a:txBody>
                  <a:tcPr marL="79203" marR="79203" marT="39601" marB="39601"/>
                </a:tc>
                <a:tc>
                  <a:txBody>
                    <a:bodyPr/>
                    <a:lstStyle/>
                    <a:p>
                      <a:pPr algn="ctr"/>
                      <a:r>
                        <a:rPr lang="it-IT" sz="1500"/>
                        <a:t>E</a:t>
                      </a:r>
                    </a:p>
                  </a:txBody>
                  <a:tcPr marL="79203" marR="79203" marT="39601" marB="39601"/>
                </a:tc>
                <a:tc>
                  <a:txBody>
                    <a:bodyPr/>
                    <a:lstStyle/>
                    <a:p>
                      <a:pPr algn="ctr"/>
                      <a:r>
                        <a:rPr lang="it-IT" sz="1500"/>
                        <a:t>6</a:t>
                      </a:r>
                    </a:p>
                  </a:txBody>
                  <a:tcPr marL="79203" marR="79203" marT="39601" marB="39601"/>
                </a:tc>
                <a:extLst>
                  <a:ext uri="{0D108BD9-81ED-4DB2-BD59-A6C34878D82A}">
                    <a16:rowId xmlns:a16="http://schemas.microsoft.com/office/drawing/2014/main" val="1419426819"/>
                  </a:ext>
                </a:extLst>
              </a:tr>
              <a:tr h="342331">
                <a:tc>
                  <a:txBody>
                    <a:bodyPr/>
                    <a:lstStyle/>
                    <a:p>
                      <a:pPr algn="ctr"/>
                      <a:r>
                        <a:rPr lang="it-IT" sz="1500"/>
                        <a:t>AUTO IBRIDA</a:t>
                      </a:r>
                    </a:p>
                  </a:txBody>
                  <a:tcPr marL="79203" marR="79203" marT="39601" marB="39601"/>
                </a:tc>
                <a:tc>
                  <a:txBody>
                    <a:bodyPr/>
                    <a:lstStyle/>
                    <a:p>
                      <a:pPr algn="ctr"/>
                      <a:r>
                        <a:rPr lang="it-IT" sz="1500"/>
                        <a:t>E</a:t>
                      </a:r>
                    </a:p>
                  </a:txBody>
                  <a:tcPr marL="79203" marR="79203" marT="39601" marB="39601"/>
                </a:tc>
                <a:tc>
                  <a:txBody>
                    <a:bodyPr/>
                    <a:lstStyle/>
                    <a:p>
                      <a:pPr algn="ctr"/>
                      <a:r>
                        <a:rPr lang="it-IT" sz="1500"/>
                        <a:t>14</a:t>
                      </a:r>
                    </a:p>
                  </a:txBody>
                  <a:tcPr marL="79203" marR="79203" marT="39601" marB="39601"/>
                </a:tc>
                <a:extLst>
                  <a:ext uri="{0D108BD9-81ED-4DB2-BD59-A6C34878D82A}">
                    <a16:rowId xmlns:a16="http://schemas.microsoft.com/office/drawing/2014/main" val="3996256205"/>
                  </a:ext>
                </a:extLst>
              </a:tr>
              <a:tr h="342331">
                <a:tc>
                  <a:txBody>
                    <a:bodyPr/>
                    <a:lstStyle/>
                    <a:p>
                      <a:pPr algn="ctr"/>
                      <a:r>
                        <a:rPr lang="it-IT" sz="1500"/>
                        <a:t>GESTISCE</a:t>
                      </a:r>
                    </a:p>
                  </a:txBody>
                  <a:tcPr marL="79203" marR="79203" marT="39601" marB="39601"/>
                </a:tc>
                <a:tc>
                  <a:txBody>
                    <a:bodyPr/>
                    <a:lstStyle/>
                    <a:p>
                      <a:pPr algn="ctr"/>
                      <a:r>
                        <a:rPr lang="it-IT" sz="1500"/>
                        <a:t>R</a:t>
                      </a:r>
                    </a:p>
                  </a:txBody>
                  <a:tcPr marL="79203" marR="79203" marT="39601" marB="39601"/>
                </a:tc>
                <a:tc>
                  <a:txBody>
                    <a:bodyPr/>
                    <a:lstStyle/>
                    <a:p>
                      <a:pPr algn="ctr"/>
                      <a:r>
                        <a:rPr lang="it-IT" sz="1500"/>
                        <a:t>5</a:t>
                      </a:r>
                    </a:p>
                  </a:txBody>
                  <a:tcPr marL="79203" marR="79203" marT="39601" marB="39601"/>
                </a:tc>
                <a:extLst>
                  <a:ext uri="{0D108BD9-81ED-4DB2-BD59-A6C34878D82A}">
                    <a16:rowId xmlns:a16="http://schemas.microsoft.com/office/drawing/2014/main" val="1186487685"/>
                  </a:ext>
                </a:extLst>
              </a:tr>
              <a:tr h="342331">
                <a:tc>
                  <a:txBody>
                    <a:bodyPr/>
                    <a:lstStyle/>
                    <a:p>
                      <a:pPr algn="ctr"/>
                      <a:r>
                        <a:rPr lang="it-IT" sz="1500"/>
                        <a:t>LAVORA</a:t>
                      </a:r>
                    </a:p>
                  </a:txBody>
                  <a:tcPr marL="79203" marR="79203" marT="39601" marB="39601"/>
                </a:tc>
                <a:tc>
                  <a:txBody>
                    <a:bodyPr/>
                    <a:lstStyle/>
                    <a:p>
                      <a:pPr algn="ctr"/>
                      <a:r>
                        <a:rPr lang="it-IT" sz="1500"/>
                        <a:t>R</a:t>
                      </a:r>
                    </a:p>
                  </a:txBody>
                  <a:tcPr marL="79203" marR="79203" marT="39601" marB="39601"/>
                </a:tc>
                <a:tc>
                  <a:txBody>
                    <a:bodyPr/>
                    <a:lstStyle/>
                    <a:p>
                      <a:pPr algn="ctr"/>
                      <a:r>
                        <a:rPr lang="it-IT" sz="1500"/>
                        <a:t>5</a:t>
                      </a:r>
                    </a:p>
                  </a:txBody>
                  <a:tcPr marL="79203" marR="79203" marT="39601" marB="39601"/>
                </a:tc>
                <a:extLst>
                  <a:ext uri="{0D108BD9-81ED-4DB2-BD59-A6C34878D82A}">
                    <a16:rowId xmlns:a16="http://schemas.microsoft.com/office/drawing/2014/main" val="3844623878"/>
                  </a:ext>
                </a:extLst>
              </a:tr>
              <a:tr h="342331">
                <a:tc>
                  <a:txBody>
                    <a:bodyPr/>
                    <a:lstStyle/>
                    <a:p>
                      <a:pPr algn="ctr"/>
                      <a:r>
                        <a:rPr lang="it-IT" sz="1500"/>
                        <a:t>ASSUME</a:t>
                      </a:r>
                    </a:p>
                  </a:txBody>
                  <a:tcPr marL="79203" marR="79203" marT="39601" marB="39601"/>
                </a:tc>
                <a:tc>
                  <a:txBody>
                    <a:bodyPr/>
                    <a:lstStyle/>
                    <a:p>
                      <a:pPr algn="ctr"/>
                      <a:r>
                        <a:rPr lang="it-IT" sz="1500"/>
                        <a:t>R</a:t>
                      </a:r>
                    </a:p>
                  </a:txBody>
                  <a:tcPr marL="79203" marR="79203" marT="39601" marB="39601"/>
                </a:tc>
                <a:tc>
                  <a:txBody>
                    <a:bodyPr/>
                    <a:lstStyle/>
                    <a:p>
                      <a:pPr algn="ctr"/>
                      <a:r>
                        <a:rPr lang="it-IT" sz="1500"/>
                        <a:t>25</a:t>
                      </a:r>
                    </a:p>
                  </a:txBody>
                  <a:tcPr marL="79203" marR="79203" marT="39601" marB="39601"/>
                </a:tc>
                <a:extLst>
                  <a:ext uri="{0D108BD9-81ED-4DB2-BD59-A6C34878D82A}">
                    <a16:rowId xmlns:a16="http://schemas.microsoft.com/office/drawing/2014/main" val="1292501898"/>
                  </a:ext>
                </a:extLst>
              </a:tr>
              <a:tr h="342331">
                <a:tc>
                  <a:txBody>
                    <a:bodyPr/>
                    <a:lstStyle/>
                    <a:p>
                      <a:pPr algn="ctr"/>
                      <a:r>
                        <a:rPr lang="it-IT" sz="1500"/>
                        <a:t>ACQUISTA</a:t>
                      </a:r>
                    </a:p>
                  </a:txBody>
                  <a:tcPr marL="79203" marR="79203" marT="39601" marB="39601"/>
                </a:tc>
                <a:tc>
                  <a:txBody>
                    <a:bodyPr/>
                    <a:lstStyle/>
                    <a:p>
                      <a:pPr algn="ctr"/>
                      <a:r>
                        <a:rPr lang="it-IT" sz="1500"/>
                        <a:t>R</a:t>
                      </a:r>
                    </a:p>
                  </a:txBody>
                  <a:tcPr marL="79203" marR="79203" marT="39601" marB="39601"/>
                </a:tc>
                <a:tc>
                  <a:txBody>
                    <a:bodyPr/>
                    <a:lstStyle/>
                    <a:p>
                      <a:pPr algn="ctr"/>
                      <a:r>
                        <a:rPr lang="it-IT" sz="1500"/>
                        <a:t>1000</a:t>
                      </a:r>
                    </a:p>
                  </a:txBody>
                  <a:tcPr marL="79203" marR="79203" marT="39601" marB="39601"/>
                </a:tc>
                <a:extLst>
                  <a:ext uri="{0D108BD9-81ED-4DB2-BD59-A6C34878D82A}">
                    <a16:rowId xmlns:a16="http://schemas.microsoft.com/office/drawing/2014/main" val="3825934649"/>
                  </a:ext>
                </a:extLst>
              </a:tr>
              <a:tr h="342331">
                <a:tc>
                  <a:txBody>
                    <a:bodyPr/>
                    <a:lstStyle/>
                    <a:p>
                      <a:pPr algn="ctr"/>
                      <a:r>
                        <a:rPr lang="it-IT" sz="1500"/>
                        <a:t>POSSIEDE</a:t>
                      </a:r>
                    </a:p>
                  </a:txBody>
                  <a:tcPr marL="79203" marR="79203" marT="39601" marB="39601"/>
                </a:tc>
                <a:tc>
                  <a:txBody>
                    <a:bodyPr/>
                    <a:lstStyle/>
                    <a:p>
                      <a:pPr algn="ctr"/>
                      <a:r>
                        <a:rPr lang="it-IT" sz="1500"/>
                        <a:t>R</a:t>
                      </a:r>
                    </a:p>
                  </a:txBody>
                  <a:tcPr marL="79203" marR="79203" marT="39601" marB="39601"/>
                </a:tc>
                <a:tc>
                  <a:txBody>
                    <a:bodyPr/>
                    <a:lstStyle/>
                    <a:p>
                      <a:pPr algn="ctr"/>
                      <a:r>
                        <a:rPr lang="it-IT" sz="1500" dirty="0"/>
                        <a:t>100</a:t>
                      </a:r>
                    </a:p>
                  </a:txBody>
                  <a:tcPr marL="79203" marR="79203" marT="39601" marB="39601"/>
                </a:tc>
                <a:extLst>
                  <a:ext uri="{0D108BD9-81ED-4DB2-BD59-A6C34878D82A}">
                    <a16:rowId xmlns:a16="http://schemas.microsoft.com/office/drawing/2014/main" val="3995480282"/>
                  </a:ext>
                </a:extLst>
              </a:tr>
            </a:tbl>
          </a:graphicData>
        </a:graphic>
      </p:graphicFrame>
      <p:sp>
        <p:nvSpPr>
          <p:cNvPr id="6" name="CasellaDiTesto 5">
            <a:extLst>
              <a:ext uri="{FF2B5EF4-FFF2-40B4-BE49-F238E27FC236}">
                <a16:creationId xmlns:a16="http://schemas.microsoft.com/office/drawing/2014/main" id="{4F7B4BFA-8540-D5BC-C2B8-8BC34BB47F9F}"/>
              </a:ext>
            </a:extLst>
          </p:cNvPr>
          <p:cNvSpPr txBox="1"/>
          <p:nvPr/>
        </p:nvSpPr>
        <p:spPr>
          <a:xfrm>
            <a:off x="4447139" y="1159416"/>
            <a:ext cx="3294669" cy="523220"/>
          </a:xfrm>
          <a:prstGeom prst="rect">
            <a:avLst/>
          </a:prstGeom>
          <a:noFill/>
        </p:spPr>
        <p:txBody>
          <a:bodyPr wrap="square" rtlCol="0">
            <a:spAutoFit/>
          </a:bodyPr>
          <a:lstStyle/>
          <a:p>
            <a:pPr>
              <a:spcAft>
                <a:spcPts val="600"/>
              </a:spcAft>
            </a:pPr>
            <a:r>
              <a:rPr lang="it-IT" sz="2800" dirty="0"/>
              <a:t>TAVOLA DEI VOLUMI</a:t>
            </a:r>
          </a:p>
        </p:txBody>
      </p:sp>
    </p:spTree>
    <p:extLst>
      <p:ext uri="{BB962C8B-B14F-4D97-AF65-F5344CB8AC3E}">
        <p14:creationId xmlns:p14="http://schemas.microsoft.com/office/powerpoint/2010/main" val="96310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59D2634B-02B9-112C-06E5-1C35616A8ACA}"/>
              </a:ext>
            </a:extLst>
          </p:cNvPr>
          <p:cNvSpPr txBox="1"/>
          <p:nvPr/>
        </p:nvSpPr>
        <p:spPr>
          <a:xfrm>
            <a:off x="2298036" y="369610"/>
            <a:ext cx="7592878"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dirty="0">
                <a:solidFill>
                  <a:schemeClr val="tx1"/>
                </a:solidFill>
                <a:latin typeface="+mj-lt"/>
                <a:ea typeface="+mj-ea"/>
                <a:cs typeface="+mj-cs"/>
              </a:rPr>
              <a:t>TAVOLA DELLE OPERAZIONI</a:t>
            </a:r>
          </a:p>
        </p:txBody>
      </p:sp>
      <p:graphicFrame>
        <p:nvGraphicFramePr>
          <p:cNvPr id="3" name="Tabella 3">
            <a:extLst>
              <a:ext uri="{FF2B5EF4-FFF2-40B4-BE49-F238E27FC236}">
                <a16:creationId xmlns:a16="http://schemas.microsoft.com/office/drawing/2014/main" id="{2B2D3443-3B29-9419-C244-54CE3B3CDC2B}"/>
              </a:ext>
            </a:extLst>
          </p:cNvPr>
          <p:cNvGraphicFramePr>
            <a:graphicFrameLocks noGrp="1"/>
          </p:cNvGraphicFramePr>
          <p:nvPr>
            <p:extLst>
              <p:ext uri="{D42A27DB-BD31-4B8C-83A1-F6EECF244321}">
                <p14:modId xmlns:p14="http://schemas.microsoft.com/office/powerpoint/2010/main" val="1161835770"/>
              </p:ext>
            </p:extLst>
          </p:nvPr>
        </p:nvGraphicFramePr>
        <p:xfrm>
          <a:off x="1342765" y="1875493"/>
          <a:ext cx="9503421" cy="3990487"/>
        </p:xfrm>
        <a:graphic>
          <a:graphicData uri="http://schemas.openxmlformats.org/drawingml/2006/table">
            <a:tbl>
              <a:tblPr firstRow="1" bandRow="1">
                <a:tableStyleId>{68D230F3-CF80-4859-8CE7-A43EE81993B5}</a:tableStyleId>
              </a:tblPr>
              <a:tblGrid>
                <a:gridCol w="7610357">
                  <a:extLst>
                    <a:ext uri="{9D8B030D-6E8A-4147-A177-3AD203B41FA5}">
                      <a16:colId xmlns:a16="http://schemas.microsoft.com/office/drawing/2014/main" val="1575954015"/>
                    </a:ext>
                  </a:extLst>
                </a:gridCol>
                <a:gridCol w="1893064">
                  <a:extLst>
                    <a:ext uri="{9D8B030D-6E8A-4147-A177-3AD203B41FA5}">
                      <a16:colId xmlns:a16="http://schemas.microsoft.com/office/drawing/2014/main" val="2661109830"/>
                    </a:ext>
                  </a:extLst>
                </a:gridCol>
              </a:tblGrid>
              <a:tr h="391674">
                <a:tc>
                  <a:txBody>
                    <a:bodyPr/>
                    <a:lstStyle/>
                    <a:p>
                      <a:r>
                        <a:rPr lang="it-IT" sz="1400" b="0" cap="none" spc="0" dirty="0">
                          <a:solidFill>
                            <a:schemeClr val="tx1"/>
                          </a:solidFill>
                        </a:rPr>
                        <a:t>OPERAZIONE</a:t>
                      </a:r>
                    </a:p>
                  </a:txBody>
                  <a:tcPr marL="90463" marR="79033" marT="69587" marB="69587" anchor="ctr"/>
                </a:tc>
                <a:tc>
                  <a:txBody>
                    <a:bodyPr/>
                    <a:lstStyle/>
                    <a:p>
                      <a:r>
                        <a:rPr lang="it-IT" sz="1400" b="0" cap="none" spc="0" dirty="0">
                          <a:solidFill>
                            <a:schemeClr val="tx1"/>
                          </a:solidFill>
                        </a:rPr>
                        <a:t>FREQUENZA</a:t>
                      </a:r>
                    </a:p>
                  </a:txBody>
                  <a:tcPr marL="90463" marR="79033" marT="69587" marB="69587" anchor="ctr"/>
                </a:tc>
                <a:extLst>
                  <a:ext uri="{0D108BD9-81ED-4DB2-BD59-A6C34878D82A}">
                    <a16:rowId xmlns:a16="http://schemas.microsoft.com/office/drawing/2014/main" val="3744057939"/>
                  </a:ext>
                </a:extLst>
              </a:tr>
              <a:tr h="391674">
                <a:tc>
                  <a:txBody>
                    <a:bodyPr/>
                    <a:lstStyle/>
                    <a:p>
                      <a:r>
                        <a:rPr lang="it-IT" sz="1400" cap="none" spc="0">
                          <a:solidFill>
                            <a:schemeClr val="tx1"/>
                          </a:solidFill>
                        </a:rPr>
                        <a:t>Op1: Aggiungere una nuova auto</a:t>
                      </a:r>
                    </a:p>
                  </a:txBody>
                  <a:tcPr marL="90463" marR="79033" marT="69587" marB="69587"/>
                </a:tc>
                <a:tc>
                  <a:txBody>
                    <a:bodyPr/>
                    <a:lstStyle/>
                    <a:p>
                      <a:r>
                        <a:rPr lang="it-IT" sz="1400" cap="none" spc="0">
                          <a:solidFill>
                            <a:schemeClr val="tx1"/>
                          </a:solidFill>
                        </a:rPr>
                        <a:t>10/mese</a:t>
                      </a:r>
                    </a:p>
                  </a:txBody>
                  <a:tcPr marL="90463" marR="79033" marT="69587" marB="69587"/>
                </a:tc>
                <a:extLst>
                  <a:ext uri="{0D108BD9-81ED-4DB2-BD59-A6C34878D82A}">
                    <a16:rowId xmlns:a16="http://schemas.microsoft.com/office/drawing/2014/main" val="3480072643"/>
                  </a:ext>
                </a:extLst>
              </a:tr>
              <a:tr h="391674">
                <a:tc>
                  <a:txBody>
                    <a:bodyPr/>
                    <a:lstStyle/>
                    <a:p>
                      <a:r>
                        <a:rPr lang="it-IT" sz="1400" cap="none" spc="0">
                          <a:solidFill>
                            <a:schemeClr val="tx1"/>
                          </a:solidFill>
                        </a:rPr>
                        <a:t>Op2: Aggiungere nuovo dipendente</a:t>
                      </a:r>
                    </a:p>
                  </a:txBody>
                  <a:tcPr marL="90463" marR="79033" marT="69587" marB="69587"/>
                </a:tc>
                <a:tc>
                  <a:txBody>
                    <a:bodyPr/>
                    <a:lstStyle/>
                    <a:p>
                      <a:r>
                        <a:rPr lang="it-IT" sz="1400" cap="none" spc="0">
                          <a:solidFill>
                            <a:schemeClr val="tx1"/>
                          </a:solidFill>
                        </a:rPr>
                        <a:t>5/anno</a:t>
                      </a:r>
                    </a:p>
                  </a:txBody>
                  <a:tcPr marL="90463" marR="79033" marT="69587" marB="69587"/>
                </a:tc>
                <a:extLst>
                  <a:ext uri="{0D108BD9-81ED-4DB2-BD59-A6C34878D82A}">
                    <a16:rowId xmlns:a16="http://schemas.microsoft.com/office/drawing/2014/main" val="2474398028"/>
                  </a:ext>
                </a:extLst>
              </a:tr>
              <a:tr h="391674">
                <a:tc>
                  <a:txBody>
                    <a:bodyPr/>
                    <a:lstStyle/>
                    <a:p>
                      <a:r>
                        <a:rPr lang="it-IT" sz="1400" cap="none" spc="0">
                          <a:solidFill>
                            <a:schemeClr val="tx1"/>
                          </a:solidFill>
                        </a:rPr>
                        <a:t>Op3: Aggiungere nuovo cliente</a:t>
                      </a:r>
                    </a:p>
                  </a:txBody>
                  <a:tcPr marL="90463" marR="79033" marT="69587" marB="69587"/>
                </a:tc>
                <a:tc>
                  <a:txBody>
                    <a:bodyPr/>
                    <a:lstStyle/>
                    <a:p>
                      <a:r>
                        <a:rPr lang="it-IT" sz="1400" cap="none" spc="0">
                          <a:solidFill>
                            <a:schemeClr val="tx1"/>
                          </a:solidFill>
                        </a:rPr>
                        <a:t>5/giorno</a:t>
                      </a:r>
                    </a:p>
                  </a:txBody>
                  <a:tcPr marL="90463" marR="79033" marT="69587" marB="69587"/>
                </a:tc>
                <a:extLst>
                  <a:ext uri="{0D108BD9-81ED-4DB2-BD59-A6C34878D82A}">
                    <a16:rowId xmlns:a16="http://schemas.microsoft.com/office/drawing/2014/main" val="3257832316"/>
                  </a:ext>
                </a:extLst>
              </a:tr>
              <a:tr h="391674">
                <a:tc>
                  <a:txBody>
                    <a:bodyPr/>
                    <a:lstStyle/>
                    <a:p>
                      <a:r>
                        <a:rPr lang="it-IT" sz="1400" cap="none" spc="0" dirty="0">
                          <a:solidFill>
                            <a:schemeClr val="tx1"/>
                          </a:solidFill>
                        </a:rPr>
                        <a:t>Op4: Stampare il nome e il cognome dell’amministratore che gestisce una determinata sede</a:t>
                      </a:r>
                    </a:p>
                  </a:txBody>
                  <a:tcPr marL="90463" marR="79033" marT="69587" marB="69587"/>
                </a:tc>
                <a:tc>
                  <a:txBody>
                    <a:bodyPr/>
                    <a:lstStyle/>
                    <a:p>
                      <a:r>
                        <a:rPr lang="it-IT" sz="1400" cap="none" spc="0">
                          <a:solidFill>
                            <a:schemeClr val="tx1"/>
                          </a:solidFill>
                        </a:rPr>
                        <a:t>1/mese</a:t>
                      </a:r>
                    </a:p>
                  </a:txBody>
                  <a:tcPr marL="90463" marR="79033" marT="69587" marB="69587"/>
                </a:tc>
                <a:extLst>
                  <a:ext uri="{0D108BD9-81ED-4DB2-BD59-A6C34878D82A}">
                    <a16:rowId xmlns:a16="http://schemas.microsoft.com/office/drawing/2014/main" val="4012368613"/>
                  </a:ext>
                </a:extLst>
              </a:tr>
              <a:tr h="465421">
                <a:tc>
                  <a:txBody>
                    <a:bodyPr/>
                    <a:lstStyle/>
                    <a:p>
                      <a:r>
                        <a:rPr lang="it-IT" sz="1400" cap="none" spc="0" dirty="0">
                          <a:solidFill>
                            <a:schemeClr val="tx1"/>
                          </a:solidFill>
                        </a:rPr>
                        <a:t>Op5: Stampare il nome e il cognome dei clienti che hanno acquistato una auto nel 2022</a:t>
                      </a:r>
                    </a:p>
                  </a:txBody>
                  <a:tcPr marL="90463" marR="79033" marT="69587" marB="69587"/>
                </a:tc>
                <a:tc>
                  <a:txBody>
                    <a:bodyPr/>
                    <a:lstStyle/>
                    <a:p>
                      <a:r>
                        <a:rPr lang="it-IT" sz="1400" cap="none" spc="0">
                          <a:solidFill>
                            <a:schemeClr val="tx1"/>
                          </a:solidFill>
                        </a:rPr>
                        <a:t>1/mese</a:t>
                      </a:r>
                    </a:p>
                  </a:txBody>
                  <a:tcPr marL="90463" marR="79033" marT="69587" marB="69587"/>
                </a:tc>
                <a:extLst>
                  <a:ext uri="{0D108BD9-81ED-4DB2-BD59-A6C34878D82A}">
                    <a16:rowId xmlns:a16="http://schemas.microsoft.com/office/drawing/2014/main" val="745938773"/>
                  </a:ext>
                </a:extLst>
              </a:tr>
              <a:tr h="391674">
                <a:tc>
                  <a:txBody>
                    <a:bodyPr/>
                    <a:lstStyle/>
                    <a:p>
                      <a:r>
                        <a:rPr lang="it-IT" sz="1400" cap="none" spc="0">
                          <a:solidFill>
                            <a:schemeClr val="tx1"/>
                          </a:solidFill>
                        </a:rPr>
                        <a:t>Op6: Stampare il modello di auto elettrica immatricolata in un certo anno</a:t>
                      </a:r>
                    </a:p>
                  </a:txBody>
                  <a:tcPr marL="90463" marR="79033" marT="69587" marB="69587"/>
                </a:tc>
                <a:tc>
                  <a:txBody>
                    <a:bodyPr/>
                    <a:lstStyle/>
                    <a:p>
                      <a:r>
                        <a:rPr lang="it-IT" sz="1400" cap="none" spc="0">
                          <a:solidFill>
                            <a:schemeClr val="tx1"/>
                          </a:solidFill>
                        </a:rPr>
                        <a:t>10/mese</a:t>
                      </a:r>
                    </a:p>
                  </a:txBody>
                  <a:tcPr marL="90463" marR="79033" marT="69587" marB="69587"/>
                </a:tc>
                <a:extLst>
                  <a:ext uri="{0D108BD9-81ED-4DB2-BD59-A6C34878D82A}">
                    <a16:rowId xmlns:a16="http://schemas.microsoft.com/office/drawing/2014/main" val="2428546352"/>
                  </a:ext>
                </a:extLst>
              </a:tr>
              <a:tr h="391674">
                <a:tc>
                  <a:txBody>
                    <a:bodyPr/>
                    <a:lstStyle/>
                    <a:p>
                      <a:r>
                        <a:rPr lang="it-IT" sz="1400" cap="none" spc="0" dirty="0">
                          <a:solidFill>
                            <a:schemeClr val="tx1"/>
                          </a:solidFill>
                        </a:rPr>
                        <a:t>Op7: Stampare il prezzo delle auto in ordine crescente a partire da un certo prezzo</a:t>
                      </a:r>
                    </a:p>
                  </a:txBody>
                  <a:tcPr marL="90463" marR="79033" marT="69587" marB="69587"/>
                </a:tc>
                <a:tc>
                  <a:txBody>
                    <a:bodyPr/>
                    <a:lstStyle/>
                    <a:p>
                      <a:r>
                        <a:rPr lang="it-IT" sz="1400" cap="none" spc="0">
                          <a:solidFill>
                            <a:schemeClr val="tx1"/>
                          </a:solidFill>
                        </a:rPr>
                        <a:t>1/mese</a:t>
                      </a:r>
                    </a:p>
                  </a:txBody>
                  <a:tcPr marL="90463" marR="79033" marT="69587" marB="69587"/>
                </a:tc>
                <a:extLst>
                  <a:ext uri="{0D108BD9-81ED-4DB2-BD59-A6C34878D82A}">
                    <a16:rowId xmlns:a16="http://schemas.microsoft.com/office/drawing/2014/main" val="2677108422"/>
                  </a:ext>
                </a:extLst>
              </a:tr>
              <a:tr h="391674">
                <a:tc>
                  <a:txBody>
                    <a:bodyPr/>
                    <a:lstStyle/>
                    <a:p>
                      <a:r>
                        <a:rPr lang="it-IT" sz="1400" cap="none" spc="0" dirty="0">
                          <a:solidFill>
                            <a:schemeClr val="tx1"/>
                          </a:solidFill>
                        </a:rPr>
                        <a:t>Op8: Stampare la descrizione delle auto con un prezzo superiore a un certo valore</a:t>
                      </a:r>
                    </a:p>
                  </a:txBody>
                  <a:tcPr marL="90463" marR="79033" marT="69587" marB="69587"/>
                </a:tc>
                <a:tc>
                  <a:txBody>
                    <a:bodyPr/>
                    <a:lstStyle/>
                    <a:p>
                      <a:r>
                        <a:rPr lang="it-IT" sz="1400" cap="none" spc="0" dirty="0">
                          <a:solidFill>
                            <a:schemeClr val="tx1"/>
                          </a:solidFill>
                        </a:rPr>
                        <a:t>1/mese</a:t>
                      </a:r>
                    </a:p>
                  </a:txBody>
                  <a:tcPr marL="90463" marR="79033" marT="69587" marB="69587"/>
                </a:tc>
                <a:extLst>
                  <a:ext uri="{0D108BD9-81ED-4DB2-BD59-A6C34878D82A}">
                    <a16:rowId xmlns:a16="http://schemas.microsoft.com/office/drawing/2014/main" val="4228500465"/>
                  </a:ext>
                </a:extLst>
              </a:tr>
              <a:tr h="391674">
                <a:tc>
                  <a:txBody>
                    <a:bodyPr/>
                    <a:lstStyle/>
                    <a:p>
                      <a:r>
                        <a:rPr lang="it-IT" sz="1400" cap="none" spc="0" dirty="0">
                          <a:solidFill>
                            <a:schemeClr val="tx1"/>
                          </a:solidFill>
                        </a:rPr>
                        <a:t>Op9: Stampare il numero di dipendenti di una sede</a:t>
                      </a:r>
                    </a:p>
                  </a:txBody>
                  <a:tcPr marL="90463" marR="79033" marT="69587" marB="69587"/>
                </a:tc>
                <a:tc>
                  <a:txBody>
                    <a:bodyPr/>
                    <a:lstStyle/>
                    <a:p>
                      <a:r>
                        <a:rPr lang="it-IT" sz="1400" cap="none" spc="0" dirty="0">
                          <a:solidFill>
                            <a:schemeClr val="tx1"/>
                          </a:solidFill>
                        </a:rPr>
                        <a:t>1/mese</a:t>
                      </a:r>
                    </a:p>
                  </a:txBody>
                  <a:tcPr marL="90463" marR="79033" marT="69587" marB="69587"/>
                </a:tc>
                <a:extLst>
                  <a:ext uri="{0D108BD9-81ED-4DB2-BD59-A6C34878D82A}">
                    <a16:rowId xmlns:a16="http://schemas.microsoft.com/office/drawing/2014/main" val="1550558630"/>
                  </a:ext>
                </a:extLst>
              </a:tr>
            </a:tbl>
          </a:graphicData>
        </a:graphic>
      </p:graphicFrame>
    </p:spTree>
    <p:extLst>
      <p:ext uri="{BB962C8B-B14F-4D97-AF65-F5344CB8AC3E}">
        <p14:creationId xmlns:p14="http://schemas.microsoft.com/office/powerpoint/2010/main" val="57973314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3343</TotalTime>
  <Words>1917</Words>
  <Application>Microsoft Macintosh PowerPoint</Application>
  <PresentationFormat>Widescreen</PresentationFormat>
  <Paragraphs>339</Paragraphs>
  <Slides>28</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28</vt:i4>
      </vt:variant>
    </vt:vector>
  </HeadingPairs>
  <TitlesOfParts>
    <vt:vector size="33" baseType="lpstr">
      <vt:lpstr>Arial</vt:lpstr>
      <vt:lpstr>Calibri</vt:lpstr>
      <vt:lpstr>Calibri Light</vt:lpstr>
      <vt:lpstr>Cambria</vt:lpstr>
      <vt:lpstr>Tema di Office</vt:lpstr>
      <vt:lpstr>PROGETTO   BASI DI DATI  ’Green Auto’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BASI DI DATI </dc:title>
  <dc:creator>FRANCESCO MIRRA</dc:creator>
  <cp:lastModifiedBy>FRANCESCO MIRRA</cp:lastModifiedBy>
  <cp:revision>187</cp:revision>
  <dcterms:created xsi:type="dcterms:W3CDTF">2022-09-26T08:34:37Z</dcterms:created>
  <dcterms:modified xsi:type="dcterms:W3CDTF">2024-10-04T16:29:34Z</dcterms:modified>
</cp:coreProperties>
</file>